
<file path=[Content_Types].xml><?xml version="1.0" encoding="utf-8"?>
<Types xmlns="http://schemas.openxmlformats.org/package/2006/content-types">
  <Default Extension="gif" ContentType="image/gi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94" r:id="rId4"/>
  </p:sldMasterIdLst>
  <p:notesMasterIdLst>
    <p:notesMasterId r:id="rId25"/>
  </p:notesMasterIdLst>
  <p:sldIdLst>
    <p:sldId id="2147478095" r:id="rId5"/>
    <p:sldId id="2147478129" r:id="rId6"/>
    <p:sldId id="2147478149" r:id="rId7"/>
    <p:sldId id="2147478136" r:id="rId8"/>
    <p:sldId id="2147478130" r:id="rId9"/>
    <p:sldId id="2147478135" r:id="rId10"/>
    <p:sldId id="2147478140" r:id="rId11"/>
    <p:sldId id="2147478141" r:id="rId12"/>
    <p:sldId id="2147478138" r:id="rId13"/>
    <p:sldId id="2147478142" r:id="rId14"/>
    <p:sldId id="2147478143" r:id="rId15"/>
    <p:sldId id="2147478150" r:id="rId16"/>
    <p:sldId id="2147478145" r:id="rId17"/>
    <p:sldId id="2147478144" r:id="rId18"/>
    <p:sldId id="2147478139" r:id="rId19"/>
    <p:sldId id="2147478148" r:id="rId20"/>
    <p:sldId id="2147478146" r:id="rId21"/>
    <p:sldId id="2147478147" r:id="rId22"/>
    <p:sldId id="2147478133" r:id="rId23"/>
    <p:sldId id="214747813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EMPLATE INTRO" id="{0D624474-3F64-F847-A171-35788A05371B}">
          <p14:sldIdLst/>
        </p14:section>
        <p14:section name="COVER" id="{033E084C-1ED6-6049-8A62-EBF60D622B37}">
          <p14:sldIdLst>
            <p14:sldId id="2147478095"/>
            <p14:sldId id="2147478129"/>
            <p14:sldId id="2147478149"/>
            <p14:sldId id="2147478136"/>
            <p14:sldId id="2147478130"/>
            <p14:sldId id="2147478135"/>
            <p14:sldId id="2147478140"/>
            <p14:sldId id="2147478141"/>
            <p14:sldId id="2147478138"/>
            <p14:sldId id="2147478142"/>
            <p14:sldId id="2147478143"/>
            <p14:sldId id="2147478150"/>
            <p14:sldId id="2147478145"/>
            <p14:sldId id="2147478144"/>
            <p14:sldId id="2147478139"/>
            <p14:sldId id="2147478148"/>
            <p14:sldId id="2147478146"/>
            <p14:sldId id="2147478147"/>
            <p14:sldId id="2147478133"/>
            <p14:sldId id="214747813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0EFCF90-C506-C4F1-0B5C-3AB64927C379}" name="Jackson, Katie" initials="" userId="S::Katie.Jackson@wbd.com::0e2587c0-6caf-4d7d-b356-1e470a2d2b71"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089B"/>
    <a:srgbClr val="030057"/>
    <a:srgbClr val="FAA742"/>
    <a:srgbClr val="EA896E"/>
    <a:srgbClr val="CC0000"/>
    <a:srgbClr val="8C74EF"/>
    <a:srgbClr val="04006C"/>
    <a:srgbClr val="330DB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17" autoAdjust="0"/>
    <p:restoredTop sz="84877" autoAdjust="0"/>
  </p:normalViewPr>
  <p:slideViewPr>
    <p:cSldViewPr snapToGrid="0">
      <p:cViewPr>
        <p:scale>
          <a:sx n="75" d="100"/>
          <a:sy n="75" d="100"/>
        </p:scale>
        <p:origin x="436" y="24"/>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8/10/relationships/authors" Targe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D3B6F6-7E83-495A-9CD7-6FC6496AAF37}" type="datetimeFigureOut">
              <a:t>5/5/2025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7BE202-0BCA-40A6-8DE0-15AC776D22DD}" type="slidenum">
              <a:t>‹#›</a:t>
            </a:fld>
            <a:endParaRPr lang="en-US"/>
          </a:p>
        </p:txBody>
      </p:sp>
    </p:spTree>
    <p:extLst>
      <p:ext uri="{BB962C8B-B14F-4D97-AF65-F5344CB8AC3E}">
        <p14:creationId xmlns:p14="http://schemas.microsoft.com/office/powerpoint/2010/main" val="31268317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E7BE202-0BCA-40A6-8DE0-15AC776D22DD}" type="slidenum">
              <a:rPr lang="en-US" smtClean="0"/>
              <a:t>1</a:t>
            </a:fld>
            <a:endParaRPr lang="en-US"/>
          </a:p>
        </p:txBody>
      </p:sp>
    </p:spTree>
    <p:extLst>
      <p:ext uri="{BB962C8B-B14F-4D97-AF65-F5344CB8AC3E}">
        <p14:creationId xmlns:p14="http://schemas.microsoft.com/office/powerpoint/2010/main" val="1284941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Inter" panose="02000503000000020004" pitchFamily="2" charset="0"/>
              <a:ea typeface="Inter" panose="02000503000000020004" pitchFamily="2" charset="0"/>
            </a:endParaRPr>
          </a:p>
        </p:txBody>
      </p:sp>
      <p:sp>
        <p:nvSpPr>
          <p:cNvPr id="4" name="Slide Number Placeholder 3"/>
          <p:cNvSpPr>
            <a:spLocks noGrp="1"/>
          </p:cNvSpPr>
          <p:nvPr>
            <p:ph type="sldNum" sz="quarter" idx="5"/>
          </p:nvPr>
        </p:nvSpPr>
        <p:spPr/>
        <p:txBody>
          <a:bodyPr/>
          <a:lstStyle/>
          <a:p>
            <a:fld id="{8BA0699E-40C6-1449-99D2-8C449B802024}" type="slidenum">
              <a:rPr lang="en-US" smtClean="0"/>
              <a:t>2</a:t>
            </a:fld>
            <a:endParaRPr lang="en-US"/>
          </a:p>
        </p:txBody>
      </p:sp>
    </p:spTree>
    <p:extLst>
      <p:ext uri="{BB962C8B-B14F-4D97-AF65-F5344CB8AC3E}">
        <p14:creationId xmlns:p14="http://schemas.microsoft.com/office/powerpoint/2010/main" val="2979016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Inter" panose="02000503000000020004" pitchFamily="2" charset="0"/>
                <a:ea typeface="Inter" panose="02000503000000020004" pitchFamily="2" charset="0"/>
              </a:rPr>
              <a:t>White Lotus has sparked a cultural phenomena, especially with S3. We’ve all seen the memes of Victoria Radcliff’s “Lorazepam” and “Piper Noo”, and we’ve already seen a surge Thailand travel bookings. The original theme song is played by thousands worldwide, from real estate agents showing off extravagant homes on TikTok and Instagram, to DJs remixing the song at festivals worldwide. People all over the world know about the show, and with every season, comes new memes, trends, and travel spikes.</a:t>
            </a:r>
          </a:p>
        </p:txBody>
      </p:sp>
      <p:sp>
        <p:nvSpPr>
          <p:cNvPr id="4" name="Slide Number Placeholder 3"/>
          <p:cNvSpPr>
            <a:spLocks noGrp="1"/>
          </p:cNvSpPr>
          <p:nvPr>
            <p:ph type="sldNum" sz="quarter" idx="5"/>
          </p:nvPr>
        </p:nvSpPr>
        <p:spPr/>
        <p:txBody>
          <a:bodyPr/>
          <a:lstStyle/>
          <a:p>
            <a:fld id="{0E7BE202-0BCA-40A6-8DE0-15AC776D22DD}" type="slidenum">
              <a:rPr lang="en-US" smtClean="0"/>
              <a:t>3</a:t>
            </a:fld>
            <a:endParaRPr lang="en-US"/>
          </a:p>
        </p:txBody>
      </p:sp>
    </p:spTree>
    <p:extLst>
      <p:ext uri="{BB962C8B-B14F-4D97-AF65-F5344CB8AC3E}">
        <p14:creationId xmlns:p14="http://schemas.microsoft.com/office/powerpoint/2010/main" val="3531439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13530A0-A102-224A-B68A-AD0BD493DD8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6372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Even though they were sponsoring an inappropriate show like The White Lotus, we had many exclusions running on this campaign:  TV-MA, and NC-17 + Adult Animation, Animation, Crime, Horror, Paranormal, and Reality Exclusions were applied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E7BE202-0BCA-40A6-8DE0-15AC776D22DD}" type="slidenum">
              <a:rPr lang="en-US" smtClean="0"/>
              <a:t>5</a:t>
            </a:fld>
            <a:endParaRPr lang="en-US"/>
          </a:p>
        </p:txBody>
      </p:sp>
    </p:spTree>
    <p:extLst>
      <p:ext uri="{BB962C8B-B14F-4D97-AF65-F5344CB8AC3E}">
        <p14:creationId xmlns:p14="http://schemas.microsoft.com/office/powerpoint/2010/main" val="57856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E7BE202-0BCA-40A6-8DE0-15AC776D22DD}" type="slidenum">
              <a:rPr lang="en-US" smtClean="0"/>
              <a:t>6</a:t>
            </a:fld>
            <a:endParaRPr lang="en-US"/>
          </a:p>
        </p:txBody>
      </p:sp>
    </p:spTree>
    <p:extLst>
      <p:ext uri="{BB962C8B-B14F-4D97-AF65-F5344CB8AC3E}">
        <p14:creationId xmlns:p14="http://schemas.microsoft.com/office/powerpoint/2010/main" val="10246682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AMEX presents only on AVOD, not SVOD</a:t>
            </a:r>
          </a:p>
        </p:txBody>
      </p:sp>
      <p:sp>
        <p:nvSpPr>
          <p:cNvPr id="4" name="Slide Number Placeholder 3"/>
          <p:cNvSpPr>
            <a:spLocks noGrp="1"/>
          </p:cNvSpPr>
          <p:nvPr>
            <p:ph type="sldNum" sz="quarter" idx="5"/>
          </p:nvPr>
        </p:nvSpPr>
        <p:spPr/>
        <p:txBody>
          <a:bodyPr/>
          <a:lstStyle/>
          <a:p>
            <a:fld id="{0E7BE202-0BCA-40A6-8DE0-15AC776D22DD}" type="slidenum">
              <a:rPr lang="en-US" smtClean="0"/>
              <a:t>13</a:t>
            </a:fld>
            <a:endParaRPr lang="en-US"/>
          </a:p>
        </p:txBody>
      </p:sp>
    </p:spTree>
    <p:extLst>
      <p:ext uri="{BB962C8B-B14F-4D97-AF65-F5344CB8AC3E}">
        <p14:creationId xmlns:p14="http://schemas.microsoft.com/office/powerpoint/2010/main" val="2993206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effectLst/>
                <a:latin typeface="Inter Black" panose="02000503000000020004" pitchFamily="2" charset="0"/>
                <a:ea typeface="Inter Black" panose="02000503000000020004" pitchFamily="2" charset="0"/>
                <a:cs typeface="Posterama" panose="020B0502040204020203" pitchFamily="34" charset="0"/>
              </a:rPr>
              <a:t>The Four Seasons Westlake Village in LA transformed into The White Lotus for two days in April. American Express, in partnership with Max, immersed fans in a California paradise that evoked the lush settings of the HBO Original Series. Guests were invited to watch the season 3 finale with cast members and hear their reactions live after the showing, and a Full Moon Party capped off the first night. Premium </a:t>
            </a:r>
            <a:r>
              <a:rPr lang="en-US" sz="1200" dirty="0">
                <a:solidFill>
                  <a:schemeClr val="bg1"/>
                </a:solidFill>
                <a:latin typeface="Inter Black" panose="02000503000000020004" pitchFamily="2" charset="0"/>
                <a:ea typeface="Inter Black" panose="02000503000000020004" pitchFamily="2" charset="0"/>
                <a:cs typeface="Posterama" panose="020B0502040204020203" pitchFamily="34" charset="0"/>
              </a:rPr>
              <a:t>c</a:t>
            </a:r>
            <a:r>
              <a:rPr lang="en-US" sz="1200" dirty="0">
                <a:solidFill>
                  <a:schemeClr val="bg1"/>
                </a:solidFill>
                <a:effectLst/>
                <a:latin typeface="Inter Black" panose="02000503000000020004" pitchFamily="2" charset="0"/>
                <a:ea typeface="Inter Black" panose="02000503000000020004" pitchFamily="2" charset="0"/>
                <a:cs typeface="Posterama" panose="020B0502040204020203" pitchFamily="34" charset="0"/>
              </a:rPr>
              <a:t>ard holders enjoyed exclusives such as a private yoga classes, themed merch and a special dinner with a taste of cuisines related to each of the White Lotus seasons.</a:t>
            </a:r>
            <a:endParaRPr kumimoji="0" lang="en-US" sz="1200" b="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cs typeface="Posteram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0E7BE202-0BCA-40A6-8DE0-15AC776D22DD}" type="slidenum">
              <a:rPr lang="en-US" smtClean="0"/>
              <a:t>15</a:t>
            </a:fld>
            <a:endParaRPr lang="en-US"/>
          </a:p>
        </p:txBody>
      </p:sp>
    </p:spTree>
    <p:extLst>
      <p:ext uri="{BB962C8B-B14F-4D97-AF65-F5344CB8AC3E}">
        <p14:creationId xmlns:p14="http://schemas.microsoft.com/office/powerpoint/2010/main" val="41307241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Consumers are still purchasing new credit cards everyday despite economic downturn and are willing to pay a higher premium for better rewards. The future holds a lot of potential for AMEX, especially given the success of this campaign. Let’s dive further into overall campaign performance.</a:t>
            </a:r>
          </a:p>
        </p:txBody>
      </p:sp>
      <p:sp>
        <p:nvSpPr>
          <p:cNvPr id="4" name="Slide Number Placeholder 3"/>
          <p:cNvSpPr>
            <a:spLocks noGrp="1"/>
          </p:cNvSpPr>
          <p:nvPr>
            <p:ph type="sldNum" sz="quarter" idx="5"/>
          </p:nvPr>
        </p:nvSpPr>
        <p:spPr/>
        <p:txBody>
          <a:bodyPr/>
          <a:lstStyle/>
          <a:p>
            <a:fld id="{0E7BE202-0BCA-40A6-8DE0-15AC776D22DD}" type="slidenum">
              <a:rPr lang="en-US" smtClean="0"/>
              <a:t>18</a:t>
            </a:fld>
            <a:endParaRPr lang="en-US"/>
          </a:p>
        </p:txBody>
      </p:sp>
    </p:spTree>
    <p:extLst>
      <p:ext uri="{BB962C8B-B14F-4D97-AF65-F5344CB8AC3E}">
        <p14:creationId xmlns:p14="http://schemas.microsoft.com/office/powerpoint/2010/main" val="39861009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dirty="0">
              <a:effectLst/>
              <a:latin typeface="Calibri" panose="020F0502020204030204" pitchFamily="34" charset="0"/>
            </a:endParaRPr>
          </a:p>
        </p:txBody>
      </p:sp>
      <p:sp>
        <p:nvSpPr>
          <p:cNvPr id="4" name="Slide Number Placeholder 3"/>
          <p:cNvSpPr>
            <a:spLocks noGrp="1"/>
          </p:cNvSpPr>
          <p:nvPr>
            <p:ph type="sldNum" sz="quarter" idx="5"/>
          </p:nvPr>
        </p:nvSpPr>
        <p:spPr/>
        <p:txBody>
          <a:bodyPr/>
          <a:lstStyle/>
          <a:p>
            <a:fld id="{0E7BE202-0BCA-40A6-8DE0-15AC776D22DD}" type="slidenum">
              <a:rPr lang="en-US" smtClean="0"/>
              <a:t>19</a:t>
            </a:fld>
            <a:endParaRPr lang="en-US"/>
          </a:p>
        </p:txBody>
      </p:sp>
    </p:spTree>
    <p:extLst>
      <p:ext uri="{BB962C8B-B14F-4D97-AF65-F5344CB8AC3E}">
        <p14:creationId xmlns:p14="http://schemas.microsoft.com/office/powerpoint/2010/main" val="32253115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1.5 Years in the making; Special Thanks to all team members – Several teams involved here from Courageous, Brightline, Originals Marketing, BSS, Global Partnerships (A.K.A Consumer Licensing), Ad Ops, and more</a:t>
            </a:r>
          </a:p>
          <a:p>
            <a:endParaRPr lang="en-US" dirty="0"/>
          </a:p>
          <a:p>
            <a:r>
              <a:rPr lang="en-US" dirty="0"/>
              <a:t>Ashley Rosenfeld from a BSS perspective, Marlee from Courageous, Jeff Spencer my AE, my coordinator Will, Adele from Ad Ops, to many, many more hands (Probably around 50+ total) that touched this larger sponsorship  </a:t>
            </a:r>
          </a:p>
          <a:p>
            <a:endParaRPr lang="en-US" dirty="0"/>
          </a:p>
          <a:p>
            <a:r>
              <a:rPr lang="en-US" dirty="0"/>
              <a:t>Any Questions?</a:t>
            </a:r>
          </a:p>
          <a:p>
            <a:endParaRPr lang="en-US" dirty="0"/>
          </a:p>
        </p:txBody>
      </p:sp>
      <p:sp>
        <p:nvSpPr>
          <p:cNvPr id="4" name="Slide Number Placeholder 3"/>
          <p:cNvSpPr>
            <a:spLocks noGrp="1"/>
          </p:cNvSpPr>
          <p:nvPr>
            <p:ph type="sldNum" sz="quarter" idx="5"/>
          </p:nvPr>
        </p:nvSpPr>
        <p:spPr/>
        <p:txBody>
          <a:bodyPr/>
          <a:lstStyle/>
          <a:p>
            <a:fld id="{0E7BE202-0BCA-40A6-8DE0-15AC776D22DD}" type="slidenum">
              <a:rPr lang="en-US" smtClean="0"/>
              <a:t>20</a:t>
            </a:fld>
            <a:endParaRPr lang="en-US"/>
          </a:p>
        </p:txBody>
      </p:sp>
    </p:spTree>
    <p:extLst>
      <p:ext uri="{BB962C8B-B14F-4D97-AF65-F5344CB8AC3E}">
        <p14:creationId xmlns:p14="http://schemas.microsoft.com/office/powerpoint/2010/main" val="40724416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1">
    <p:spTree>
      <p:nvGrpSpPr>
        <p:cNvPr id="1" name=""/>
        <p:cNvGrpSpPr/>
        <p:nvPr/>
      </p:nvGrpSpPr>
      <p:grpSpPr>
        <a:xfrm>
          <a:off x="0" y="0"/>
          <a:ext cx="0" cy="0"/>
          <a:chOff x="0" y="0"/>
          <a:chExt cx="0" cy="0"/>
        </a:xfrm>
      </p:grpSpPr>
      <p:pic>
        <p:nvPicPr>
          <p:cNvPr id="2" name="Picture 1" descr="A blue and white gradient&#10;&#10;Description automatically generated">
            <a:extLst>
              <a:ext uri="{FF2B5EF4-FFF2-40B4-BE49-F238E27FC236}">
                <a16:creationId xmlns:a16="http://schemas.microsoft.com/office/drawing/2014/main" id="{E4BB4FC7-03D5-196A-87F6-AFC61C7D32AE}"/>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14076" b="29650"/>
          <a:stretch/>
        </p:blipFill>
        <p:spPr>
          <a:xfrm rot="10800000">
            <a:off x="0" y="-2958"/>
            <a:ext cx="12192000" cy="6860958"/>
          </a:xfrm>
          <a:prstGeom prst="rect">
            <a:avLst/>
          </a:prstGeom>
        </p:spPr>
      </p:pic>
      <p:sp>
        <p:nvSpPr>
          <p:cNvPr id="3" name="Slide Number Placeholder 1">
            <a:extLst>
              <a:ext uri="{FF2B5EF4-FFF2-40B4-BE49-F238E27FC236}">
                <a16:creationId xmlns:a16="http://schemas.microsoft.com/office/drawing/2014/main" id="{387B5C28-146C-F8FF-6728-CE7DCFB15120}"/>
              </a:ext>
            </a:extLst>
          </p:cNvPr>
          <p:cNvSpPr txBox="1">
            <a:spLocks/>
          </p:cNvSpPr>
          <p:nvPr userDrawn="1"/>
        </p:nvSpPr>
        <p:spPr>
          <a:xfrm>
            <a:off x="11720536" y="6501101"/>
            <a:ext cx="471464" cy="353945"/>
          </a:xfrm>
          <a:prstGeom prst="rect">
            <a:avLst/>
          </a:prstGeom>
        </p:spPr>
        <p:txBody>
          <a:bodyPr bIns="4572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110" indent="-11110" algn="ctr" defTabSz="457200">
              <a:defRPr/>
            </a:pPr>
            <a:fld id="{26AD9F27-2618-D34B-8013-7C9AAD52654C}" type="slidenum">
              <a:rPr lang="en-US" sz="700" b="1">
                <a:solidFill>
                  <a:srgbClr val="FFFFFF">
                    <a:alpha val="40000"/>
                  </a:srgbClr>
                </a:solidFill>
                <a:latin typeface="Inter" panose="02000503000000020004" pitchFamily="2" charset="0"/>
                <a:ea typeface="Inter" panose="02000503000000020004" pitchFamily="2" charset="0"/>
                <a:cs typeface="ATT Aleck Sans" panose="020B0503020203020204" pitchFamily="34" charset="0"/>
              </a:rPr>
              <a:pPr marL="11110" indent="-11110" algn="ctr" defTabSz="457200">
                <a:defRPr/>
              </a:pPr>
              <a:t>‹#›</a:t>
            </a:fld>
            <a:endParaRPr lang="en-US" sz="700" b="1">
              <a:solidFill>
                <a:srgbClr val="FFFFFF">
                  <a:alpha val="40000"/>
                </a:srgbClr>
              </a:solidFill>
              <a:latin typeface="Inter" panose="02000503000000020004" pitchFamily="2" charset="0"/>
              <a:ea typeface="Inter" panose="02000503000000020004" pitchFamily="2" charset="0"/>
              <a:cs typeface="ATT Aleck Sans" panose="020B0503020203020204" pitchFamily="34" charset="0"/>
            </a:endParaRPr>
          </a:p>
        </p:txBody>
      </p:sp>
      <p:pic>
        <p:nvPicPr>
          <p:cNvPr id="4" name="Picture 3" descr="A blue and white gradient&#10;&#10;Description automatically generated">
            <a:extLst>
              <a:ext uri="{FF2B5EF4-FFF2-40B4-BE49-F238E27FC236}">
                <a16:creationId xmlns:a16="http://schemas.microsoft.com/office/drawing/2014/main" id="{0E511E31-8DCB-AFE9-5966-30051D1FA9B6}"/>
              </a:ext>
            </a:extLst>
          </p:cNvPr>
          <p:cNvPicPr>
            <a:picLocks noChangeAspect="1"/>
          </p:cNvPicPr>
          <p:nvPr userDrawn="1"/>
        </p:nvPicPr>
        <p:blipFill rotWithShape="1">
          <a:blip r:embed="rId3" cstate="print">
            <a:extLst>
              <a:ext uri="{28A0092B-C50C-407E-A947-70E740481C1C}">
                <a14:useLocalDpi xmlns:a14="http://schemas.microsoft.com/office/drawing/2010/main"/>
              </a:ext>
            </a:extLst>
          </a:blip>
          <a:srcRect l="22370" t="15802" r="51867" b="18791"/>
          <a:stretch/>
        </p:blipFill>
        <p:spPr>
          <a:xfrm rot="5400000">
            <a:off x="2663837" y="-2663840"/>
            <a:ext cx="6864326" cy="12192003"/>
          </a:xfrm>
          <a:prstGeom prst="rect">
            <a:avLst/>
          </a:prstGeom>
        </p:spPr>
      </p:pic>
    </p:spTree>
    <p:extLst>
      <p:ext uri="{BB962C8B-B14F-4D97-AF65-F5344CB8AC3E}">
        <p14:creationId xmlns:p14="http://schemas.microsoft.com/office/powerpoint/2010/main" val="349052717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ver 2">
    <p:bg>
      <p:bgPr>
        <a:gradFill>
          <a:gsLst>
            <a:gs pos="1000">
              <a:srgbClr val="1059FC"/>
            </a:gs>
            <a:gs pos="38000">
              <a:srgbClr val="091DD0"/>
            </a:gs>
            <a:gs pos="100000">
              <a:srgbClr val="0D0986"/>
            </a:gs>
          </a:gsLst>
          <a:lin ang="16800000" scaled="0"/>
        </a:gradFill>
        <a:effectLst/>
      </p:bgPr>
    </p:bg>
    <p:spTree>
      <p:nvGrpSpPr>
        <p:cNvPr id="1" name=""/>
        <p:cNvGrpSpPr/>
        <p:nvPr/>
      </p:nvGrpSpPr>
      <p:grpSpPr>
        <a:xfrm>
          <a:off x="0" y="0"/>
          <a:ext cx="0" cy="0"/>
          <a:chOff x="0" y="0"/>
          <a:chExt cx="0" cy="0"/>
        </a:xfrm>
      </p:grpSpPr>
      <p:pic>
        <p:nvPicPr>
          <p:cNvPr id="7" name="Picture 6" descr="A blue and white gradient&#10;&#10;Description automatically generated">
            <a:extLst>
              <a:ext uri="{FF2B5EF4-FFF2-40B4-BE49-F238E27FC236}">
                <a16:creationId xmlns:a16="http://schemas.microsoft.com/office/drawing/2014/main" id="{A8FF869A-1EA7-A5C0-1324-0DFF3C5ADAC0}"/>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l="22860" t="1276" r="21607"/>
          <a:stretch/>
        </p:blipFill>
        <p:spPr>
          <a:xfrm rot="16200000">
            <a:off x="2667000" y="-2667002"/>
            <a:ext cx="6858002" cy="12192002"/>
          </a:xfrm>
          <a:prstGeom prst="rect">
            <a:avLst/>
          </a:prstGeom>
        </p:spPr>
      </p:pic>
    </p:spTree>
    <p:extLst>
      <p:ext uri="{BB962C8B-B14F-4D97-AF65-F5344CB8AC3E}">
        <p14:creationId xmlns:p14="http://schemas.microsoft.com/office/powerpoint/2010/main" val="2713819214"/>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ver 3">
    <p:spTree>
      <p:nvGrpSpPr>
        <p:cNvPr id="1" name=""/>
        <p:cNvGrpSpPr/>
        <p:nvPr/>
      </p:nvGrpSpPr>
      <p:grpSpPr>
        <a:xfrm>
          <a:off x="0" y="0"/>
          <a:ext cx="0" cy="0"/>
          <a:chOff x="0" y="0"/>
          <a:chExt cx="0" cy="0"/>
        </a:xfrm>
      </p:grpSpPr>
      <p:pic>
        <p:nvPicPr>
          <p:cNvPr id="3" name="Picture 2" descr="A blue and white gradient&#10;&#10;Description automatically generated">
            <a:extLst>
              <a:ext uri="{FF2B5EF4-FFF2-40B4-BE49-F238E27FC236}">
                <a16:creationId xmlns:a16="http://schemas.microsoft.com/office/drawing/2014/main" id="{3EAD76D5-F1B6-8B2C-412D-3421F9EE4CC5}"/>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21859" b="21867"/>
          <a:stretch/>
        </p:blipFill>
        <p:spPr>
          <a:xfrm flipV="1">
            <a:off x="0" y="-2958"/>
            <a:ext cx="12192000" cy="6860958"/>
          </a:xfrm>
          <a:prstGeom prst="rect">
            <a:avLst/>
          </a:prstGeom>
        </p:spPr>
      </p:pic>
    </p:spTree>
    <p:extLst>
      <p:ext uri="{BB962C8B-B14F-4D97-AF65-F5344CB8AC3E}">
        <p14:creationId xmlns:p14="http://schemas.microsoft.com/office/powerpoint/2010/main" val="1456749590"/>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ody - Blue">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C3E9077-5B9B-3027-203A-BE5FD95CE694}"/>
              </a:ext>
            </a:extLst>
          </p:cNvPr>
          <p:cNvSpPr/>
          <p:nvPr userDrawn="1"/>
        </p:nvSpPr>
        <p:spPr>
          <a:xfrm>
            <a:off x="0" y="-2"/>
            <a:ext cx="12192000" cy="6577769"/>
          </a:xfrm>
          <a:prstGeom prst="rect">
            <a:avLst/>
          </a:prstGeom>
          <a:gradFill>
            <a:gsLst>
              <a:gs pos="1000">
                <a:schemeClr val="tx2">
                  <a:lumMod val="70000"/>
                </a:schemeClr>
              </a:gs>
              <a:gs pos="100000">
                <a:schemeClr val="tx2"/>
              </a:gs>
            </a:gsLst>
            <a:lin ang="16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hidden="1">
            <a:extLst>
              <a:ext uri="{FF2B5EF4-FFF2-40B4-BE49-F238E27FC236}">
                <a16:creationId xmlns:a16="http://schemas.microsoft.com/office/drawing/2014/main" id="{A9766E0F-472A-096C-4D34-8DD0BBB150A3}"/>
              </a:ext>
            </a:extLst>
          </p:cNvPr>
          <p:cNvSpPr/>
          <p:nvPr userDrawn="1"/>
        </p:nvSpPr>
        <p:spPr>
          <a:xfrm>
            <a:off x="5274502" y="6577768"/>
            <a:ext cx="6477966" cy="200611"/>
          </a:xfrm>
          <a:prstGeom prst="rect">
            <a:avLst/>
          </a:prstGeom>
        </p:spPr>
        <p:txBody>
          <a:bodyPr wrap="none" lIns="0" tIns="0" rIns="0" bIns="0" anchor="ctr">
            <a:noAutofit/>
          </a:bodyPr>
          <a:lstStyle/>
          <a:p>
            <a:pPr algn="r"/>
            <a:r>
              <a:rPr lang="en-US" sz="600">
                <a:solidFill>
                  <a:schemeClr val="bg1">
                    <a:alpha val="40019"/>
                  </a:schemeClr>
                </a:solidFill>
                <a:latin typeface="Inter" panose="02000503000000020004" pitchFamily="2" charset="0"/>
                <a:ea typeface="Inter" panose="02000503000000020004" pitchFamily="2" charset="0"/>
                <a:cs typeface="ATT Aleck Sans Medium" panose="020B0503020203020204" pitchFamily="34" charset="0"/>
              </a:rPr>
              <a:t>© 2023 Warner Bros. Discovery, Inc. or its subsidiaries and affiliates. All trademarks are the property of their respective owners. All rights reserved.</a:t>
            </a:r>
          </a:p>
        </p:txBody>
      </p:sp>
      <p:sp>
        <p:nvSpPr>
          <p:cNvPr id="2" name="Rectangle 1">
            <a:extLst>
              <a:ext uri="{FF2B5EF4-FFF2-40B4-BE49-F238E27FC236}">
                <a16:creationId xmlns:a16="http://schemas.microsoft.com/office/drawing/2014/main" id="{1C73B459-89AD-BC26-6487-D38FBFF0510E}"/>
              </a:ext>
            </a:extLst>
          </p:cNvPr>
          <p:cNvSpPr/>
          <p:nvPr userDrawn="1"/>
        </p:nvSpPr>
        <p:spPr>
          <a:xfrm>
            <a:off x="0" y="6492240"/>
            <a:ext cx="12192000" cy="36576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Inter" panose="02000503000000020004" pitchFamily="2" charset="0"/>
              <a:ea typeface="Inter" panose="02000503000000020004" pitchFamily="2" charset="0"/>
            </a:endParaRPr>
          </a:p>
        </p:txBody>
      </p:sp>
      <p:sp>
        <p:nvSpPr>
          <p:cNvPr id="7" name="Rectangle 6">
            <a:extLst>
              <a:ext uri="{FF2B5EF4-FFF2-40B4-BE49-F238E27FC236}">
                <a16:creationId xmlns:a16="http://schemas.microsoft.com/office/drawing/2014/main" id="{6122465D-D969-F1B5-047E-7F2583D2FCC3}"/>
              </a:ext>
            </a:extLst>
          </p:cNvPr>
          <p:cNvSpPr/>
          <p:nvPr userDrawn="1"/>
        </p:nvSpPr>
        <p:spPr>
          <a:xfrm>
            <a:off x="5274502" y="6577768"/>
            <a:ext cx="6477966" cy="200611"/>
          </a:xfrm>
          <a:prstGeom prst="rect">
            <a:avLst/>
          </a:prstGeom>
        </p:spPr>
        <p:txBody>
          <a:bodyPr wrap="none" lIns="0" tIns="0" rIns="0" bIns="0" anchor="ctr">
            <a:noAutofit/>
          </a:bodyPr>
          <a:lstStyle/>
          <a:p>
            <a:pPr algn="r"/>
            <a:r>
              <a:rPr lang="en-US" sz="600">
                <a:solidFill>
                  <a:schemeClr val="bg1">
                    <a:alpha val="40019"/>
                  </a:schemeClr>
                </a:solidFill>
                <a:latin typeface="Inter" panose="02000503000000020004" pitchFamily="2" charset="0"/>
                <a:ea typeface="Inter" panose="02000503000000020004" pitchFamily="2" charset="0"/>
                <a:cs typeface="ATT Aleck Sans Medium" panose="020B0503020203020204" pitchFamily="34" charset="0"/>
              </a:rPr>
              <a:t>© 2024 Warner Bros. Discovery, Inc. or its subsidiaries and affiliates. All trademarks are the property of their respective owners. All rights reserved.</a:t>
            </a:r>
          </a:p>
        </p:txBody>
      </p:sp>
      <p:pic>
        <p:nvPicPr>
          <p:cNvPr id="8" name="Graphic 7">
            <a:extLst>
              <a:ext uri="{FF2B5EF4-FFF2-40B4-BE49-F238E27FC236}">
                <a16:creationId xmlns:a16="http://schemas.microsoft.com/office/drawing/2014/main" id="{D3047CFD-8E01-F98D-7160-76762DB0209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0019" y="6577768"/>
            <a:ext cx="1063240" cy="200611"/>
          </a:xfrm>
          <a:prstGeom prst="rect">
            <a:avLst/>
          </a:prstGeom>
        </p:spPr>
      </p:pic>
      <p:sp>
        <p:nvSpPr>
          <p:cNvPr id="9" name="Slide Number Placeholder 1">
            <a:extLst>
              <a:ext uri="{FF2B5EF4-FFF2-40B4-BE49-F238E27FC236}">
                <a16:creationId xmlns:a16="http://schemas.microsoft.com/office/drawing/2014/main" id="{0A1D1919-C4AC-93E1-0DBA-BA5F8C60323B}"/>
              </a:ext>
            </a:extLst>
          </p:cNvPr>
          <p:cNvSpPr txBox="1">
            <a:spLocks/>
          </p:cNvSpPr>
          <p:nvPr userDrawn="1"/>
        </p:nvSpPr>
        <p:spPr>
          <a:xfrm>
            <a:off x="11720536" y="6501101"/>
            <a:ext cx="471464" cy="353945"/>
          </a:xfrm>
          <a:prstGeom prst="rect">
            <a:avLst/>
          </a:prstGeom>
        </p:spPr>
        <p:txBody>
          <a:bodyPr bIns="4572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110" indent="-11110" algn="ctr" defTabSz="457200">
              <a:defRPr/>
            </a:pPr>
            <a:fld id="{26AD9F27-2618-D34B-8013-7C9AAD52654C}" type="slidenum">
              <a:rPr lang="en-US" sz="700" b="1">
                <a:solidFill>
                  <a:srgbClr val="FFFFFF">
                    <a:alpha val="40000"/>
                  </a:srgbClr>
                </a:solidFill>
                <a:latin typeface="Inter" panose="02000503000000020004" pitchFamily="2" charset="0"/>
                <a:ea typeface="Inter" panose="02000503000000020004" pitchFamily="2" charset="0"/>
                <a:cs typeface="ATT Aleck Sans" panose="020B0503020203020204" pitchFamily="34" charset="0"/>
              </a:rPr>
              <a:pPr marL="11110" indent="-11110" algn="ctr" defTabSz="457200">
                <a:defRPr/>
              </a:pPr>
              <a:t>‹#›</a:t>
            </a:fld>
            <a:endParaRPr lang="en-US" sz="700" b="1">
              <a:solidFill>
                <a:srgbClr val="FFFFFF">
                  <a:alpha val="40000"/>
                </a:srgbClr>
              </a:solidFill>
              <a:latin typeface="Inter" panose="02000503000000020004" pitchFamily="2" charset="0"/>
              <a:ea typeface="Inter" panose="02000503000000020004" pitchFamily="2" charset="0"/>
              <a:cs typeface="ATT Aleck Sans" panose="020B0503020203020204" pitchFamily="34" charset="0"/>
            </a:endParaRPr>
          </a:p>
        </p:txBody>
      </p:sp>
    </p:spTree>
    <p:extLst>
      <p:ext uri="{BB962C8B-B14F-4D97-AF65-F5344CB8AC3E}">
        <p14:creationId xmlns:p14="http://schemas.microsoft.com/office/powerpoint/2010/main" val="100845114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ody - Gradient">
    <p:spTree>
      <p:nvGrpSpPr>
        <p:cNvPr id="1" name=""/>
        <p:cNvGrpSpPr/>
        <p:nvPr/>
      </p:nvGrpSpPr>
      <p:grpSpPr>
        <a:xfrm>
          <a:off x="0" y="0"/>
          <a:ext cx="0" cy="0"/>
          <a:chOff x="0" y="0"/>
          <a:chExt cx="0" cy="0"/>
        </a:xfrm>
      </p:grpSpPr>
      <p:pic>
        <p:nvPicPr>
          <p:cNvPr id="21" name="Picture 20" descr="A blue and white gradient&#10;&#10;Description automatically generated">
            <a:extLst>
              <a:ext uri="{FF2B5EF4-FFF2-40B4-BE49-F238E27FC236}">
                <a16:creationId xmlns:a16="http://schemas.microsoft.com/office/drawing/2014/main" id="{E18241F3-123B-2E0B-4BCB-598821DF72EB}"/>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17225" r="279" b="29651"/>
          <a:stretch/>
        </p:blipFill>
        <p:spPr>
          <a:xfrm rot="10800000">
            <a:off x="-2" y="-2"/>
            <a:ext cx="12192001" cy="6495175"/>
          </a:xfrm>
          <a:prstGeom prst="rect">
            <a:avLst/>
          </a:prstGeom>
        </p:spPr>
      </p:pic>
      <p:sp>
        <p:nvSpPr>
          <p:cNvPr id="25" name="Rectangle 24" hidden="1">
            <a:extLst>
              <a:ext uri="{FF2B5EF4-FFF2-40B4-BE49-F238E27FC236}">
                <a16:creationId xmlns:a16="http://schemas.microsoft.com/office/drawing/2014/main" id="{0E0CD4AF-1712-6189-0C38-604C2E5B4BD8}"/>
              </a:ext>
            </a:extLst>
          </p:cNvPr>
          <p:cNvSpPr/>
          <p:nvPr userDrawn="1"/>
        </p:nvSpPr>
        <p:spPr>
          <a:xfrm>
            <a:off x="5274502" y="6577768"/>
            <a:ext cx="6477966" cy="200611"/>
          </a:xfrm>
          <a:prstGeom prst="rect">
            <a:avLst/>
          </a:prstGeom>
        </p:spPr>
        <p:txBody>
          <a:bodyPr wrap="none" lIns="0" tIns="0" rIns="0" bIns="0" anchor="ctr">
            <a:noAutofit/>
          </a:bodyPr>
          <a:lstStyle/>
          <a:p>
            <a:pPr algn="r"/>
            <a:r>
              <a:rPr lang="en-US" sz="600">
                <a:solidFill>
                  <a:schemeClr val="bg1">
                    <a:alpha val="40019"/>
                  </a:schemeClr>
                </a:solidFill>
                <a:latin typeface="Inter" panose="02000503000000020004" pitchFamily="2" charset="0"/>
                <a:ea typeface="Inter" panose="02000503000000020004" pitchFamily="2" charset="0"/>
                <a:cs typeface="ATT Aleck Sans Medium" panose="020B0503020203020204" pitchFamily="34" charset="0"/>
              </a:rPr>
              <a:t>© 2023 Warner Bros. Discovery, Inc. or its subsidiaries and affiliates. All trademarks are the property of their respective owners. All rights reserved.</a:t>
            </a:r>
          </a:p>
        </p:txBody>
      </p:sp>
      <p:sp>
        <p:nvSpPr>
          <p:cNvPr id="3" name="Rectangle 2">
            <a:extLst>
              <a:ext uri="{FF2B5EF4-FFF2-40B4-BE49-F238E27FC236}">
                <a16:creationId xmlns:a16="http://schemas.microsoft.com/office/drawing/2014/main" id="{73C10C3F-6C82-03B2-C7C1-732A014B12F1}"/>
              </a:ext>
            </a:extLst>
          </p:cNvPr>
          <p:cNvSpPr/>
          <p:nvPr userDrawn="1"/>
        </p:nvSpPr>
        <p:spPr>
          <a:xfrm>
            <a:off x="0" y="6492240"/>
            <a:ext cx="12192000" cy="36576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Inter" panose="02000503000000020004" pitchFamily="2" charset="0"/>
              <a:ea typeface="Inter" panose="02000503000000020004" pitchFamily="2" charset="0"/>
            </a:endParaRPr>
          </a:p>
        </p:txBody>
      </p:sp>
      <p:sp>
        <p:nvSpPr>
          <p:cNvPr id="4" name="Rectangle 3">
            <a:extLst>
              <a:ext uri="{FF2B5EF4-FFF2-40B4-BE49-F238E27FC236}">
                <a16:creationId xmlns:a16="http://schemas.microsoft.com/office/drawing/2014/main" id="{ED2FA57B-0CEE-F2AD-26A4-8C6639537E88}"/>
              </a:ext>
            </a:extLst>
          </p:cNvPr>
          <p:cNvSpPr/>
          <p:nvPr userDrawn="1"/>
        </p:nvSpPr>
        <p:spPr>
          <a:xfrm>
            <a:off x="5274502" y="6577768"/>
            <a:ext cx="6477966" cy="200611"/>
          </a:xfrm>
          <a:prstGeom prst="rect">
            <a:avLst/>
          </a:prstGeom>
        </p:spPr>
        <p:txBody>
          <a:bodyPr wrap="none" lIns="0" tIns="0" rIns="0" bIns="0" anchor="ctr">
            <a:noAutofit/>
          </a:bodyPr>
          <a:lstStyle/>
          <a:p>
            <a:pPr algn="r"/>
            <a:r>
              <a:rPr lang="en-US" sz="600">
                <a:solidFill>
                  <a:schemeClr val="bg1">
                    <a:alpha val="40019"/>
                  </a:schemeClr>
                </a:solidFill>
                <a:latin typeface="Inter" panose="02000503000000020004" pitchFamily="2" charset="0"/>
                <a:ea typeface="Inter" panose="02000503000000020004" pitchFamily="2" charset="0"/>
                <a:cs typeface="ATT Aleck Sans Medium" panose="020B0503020203020204" pitchFamily="34" charset="0"/>
              </a:rPr>
              <a:t>© 2024 Warner Bros. Discovery, Inc. or its subsidiaries and affiliates. All trademarks are the property of their respective owners. All rights reserved.</a:t>
            </a:r>
          </a:p>
        </p:txBody>
      </p:sp>
      <p:pic>
        <p:nvPicPr>
          <p:cNvPr id="6" name="Graphic 5">
            <a:extLst>
              <a:ext uri="{FF2B5EF4-FFF2-40B4-BE49-F238E27FC236}">
                <a16:creationId xmlns:a16="http://schemas.microsoft.com/office/drawing/2014/main" id="{E07FF8A4-66AF-D25C-5132-2F2FA683F8ED}"/>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90019" y="6577768"/>
            <a:ext cx="1063240" cy="200611"/>
          </a:xfrm>
          <a:prstGeom prst="rect">
            <a:avLst/>
          </a:prstGeom>
        </p:spPr>
      </p:pic>
      <p:sp>
        <p:nvSpPr>
          <p:cNvPr id="9" name="Slide Number Placeholder 1">
            <a:extLst>
              <a:ext uri="{FF2B5EF4-FFF2-40B4-BE49-F238E27FC236}">
                <a16:creationId xmlns:a16="http://schemas.microsoft.com/office/drawing/2014/main" id="{7D658735-2E62-A4CA-BC6B-D07ED8EB89A5}"/>
              </a:ext>
            </a:extLst>
          </p:cNvPr>
          <p:cNvSpPr txBox="1">
            <a:spLocks/>
          </p:cNvSpPr>
          <p:nvPr userDrawn="1"/>
        </p:nvSpPr>
        <p:spPr>
          <a:xfrm>
            <a:off x="11720536" y="6501101"/>
            <a:ext cx="471464" cy="353945"/>
          </a:xfrm>
          <a:prstGeom prst="rect">
            <a:avLst/>
          </a:prstGeom>
        </p:spPr>
        <p:txBody>
          <a:bodyPr bIns="4572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110" indent="-11110" algn="ctr" defTabSz="457200">
              <a:defRPr/>
            </a:pPr>
            <a:fld id="{26AD9F27-2618-D34B-8013-7C9AAD52654C}" type="slidenum">
              <a:rPr lang="en-US" sz="700" b="1">
                <a:solidFill>
                  <a:srgbClr val="FFFFFF">
                    <a:alpha val="40000"/>
                  </a:srgbClr>
                </a:solidFill>
                <a:latin typeface="Inter" panose="02000503000000020004" pitchFamily="2" charset="0"/>
                <a:ea typeface="Inter" panose="02000503000000020004" pitchFamily="2" charset="0"/>
                <a:cs typeface="ATT Aleck Sans" panose="020B0503020203020204" pitchFamily="34" charset="0"/>
              </a:rPr>
              <a:pPr marL="11110" indent="-11110" algn="ctr" defTabSz="457200">
                <a:defRPr/>
              </a:pPr>
              <a:t>‹#›</a:t>
            </a:fld>
            <a:endParaRPr lang="en-US" sz="700" b="1">
              <a:solidFill>
                <a:srgbClr val="FFFFFF">
                  <a:alpha val="40000"/>
                </a:srgbClr>
              </a:solidFill>
              <a:latin typeface="Inter" panose="02000503000000020004" pitchFamily="2" charset="0"/>
              <a:ea typeface="Inter" panose="02000503000000020004" pitchFamily="2" charset="0"/>
              <a:cs typeface="ATT Aleck Sans" panose="020B0503020203020204" pitchFamily="34" charset="0"/>
            </a:endParaRPr>
          </a:p>
        </p:txBody>
      </p:sp>
    </p:spTree>
    <p:extLst>
      <p:ext uri="{BB962C8B-B14F-4D97-AF65-F5344CB8AC3E}">
        <p14:creationId xmlns:p14="http://schemas.microsoft.com/office/powerpoint/2010/main" val="184580027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Body - White">
    <p:spTree>
      <p:nvGrpSpPr>
        <p:cNvPr id="1" name=""/>
        <p:cNvGrpSpPr/>
        <p:nvPr/>
      </p:nvGrpSpPr>
      <p:grpSpPr>
        <a:xfrm>
          <a:off x="0" y="0"/>
          <a:ext cx="0" cy="0"/>
          <a:chOff x="0" y="0"/>
          <a:chExt cx="0" cy="0"/>
        </a:xfrm>
      </p:grpSpPr>
      <p:sp>
        <p:nvSpPr>
          <p:cNvPr id="17" name="Rectangle 16" hidden="1">
            <a:extLst>
              <a:ext uri="{FF2B5EF4-FFF2-40B4-BE49-F238E27FC236}">
                <a16:creationId xmlns:a16="http://schemas.microsoft.com/office/drawing/2014/main" id="{320BE987-A2AE-52E4-6228-18F6D2B9B0EB}"/>
              </a:ext>
            </a:extLst>
          </p:cNvPr>
          <p:cNvSpPr/>
          <p:nvPr userDrawn="1"/>
        </p:nvSpPr>
        <p:spPr>
          <a:xfrm>
            <a:off x="5274502" y="6577768"/>
            <a:ext cx="6477966" cy="200611"/>
          </a:xfrm>
          <a:prstGeom prst="rect">
            <a:avLst/>
          </a:prstGeom>
        </p:spPr>
        <p:txBody>
          <a:bodyPr wrap="none" lIns="0" tIns="0" rIns="0" bIns="0" anchor="ctr">
            <a:noAutofit/>
          </a:bodyPr>
          <a:lstStyle/>
          <a:p>
            <a:pPr algn="r"/>
            <a:r>
              <a:rPr lang="en-US" sz="600">
                <a:solidFill>
                  <a:schemeClr val="bg1">
                    <a:alpha val="40019"/>
                  </a:schemeClr>
                </a:solidFill>
                <a:latin typeface="Inter" panose="02000503000000020004" pitchFamily="2" charset="0"/>
                <a:ea typeface="Inter" panose="02000503000000020004" pitchFamily="2" charset="0"/>
                <a:cs typeface="ATT Aleck Sans Medium" panose="020B0503020203020204" pitchFamily="34" charset="0"/>
              </a:rPr>
              <a:t>© 2023 Warner Bros. Discovery, Inc. or its subsidiaries and affiliates. All trademarks are the property of their respective owners. All rights reserved.</a:t>
            </a:r>
          </a:p>
        </p:txBody>
      </p:sp>
      <p:sp>
        <p:nvSpPr>
          <p:cNvPr id="6" name="Rectangle 5">
            <a:extLst>
              <a:ext uri="{FF2B5EF4-FFF2-40B4-BE49-F238E27FC236}">
                <a16:creationId xmlns:a16="http://schemas.microsoft.com/office/drawing/2014/main" id="{D7A1FC93-DEAD-813B-CD42-CA55B73DA725}"/>
              </a:ext>
            </a:extLst>
          </p:cNvPr>
          <p:cNvSpPr/>
          <p:nvPr userDrawn="1"/>
        </p:nvSpPr>
        <p:spPr>
          <a:xfrm>
            <a:off x="0" y="-1"/>
            <a:ext cx="12191999" cy="678724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latin typeface="Inter" panose="02000503000000020004" pitchFamily="2" charset="0"/>
              <a:ea typeface="Inter" panose="02000503000000020004" pitchFamily="2" charset="0"/>
            </a:endParaRPr>
          </a:p>
        </p:txBody>
      </p:sp>
      <p:sp>
        <p:nvSpPr>
          <p:cNvPr id="3" name="Rectangle 2">
            <a:extLst>
              <a:ext uri="{FF2B5EF4-FFF2-40B4-BE49-F238E27FC236}">
                <a16:creationId xmlns:a16="http://schemas.microsoft.com/office/drawing/2014/main" id="{AEC6B1BF-7082-7F4E-BB4E-7BF0AD830BCC}"/>
              </a:ext>
            </a:extLst>
          </p:cNvPr>
          <p:cNvSpPr/>
          <p:nvPr userDrawn="1"/>
        </p:nvSpPr>
        <p:spPr>
          <a:xfrm>
            <a:off x="0" y="6492240"/>
            <a:ext cx="12192000" cy="36576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Inter" panose="02000503000000020004" pitchFamily="2" charset="0"/>
              <a:ea typeface="Inter" panose="02000503000000020004" pitchFamily="2" charset="0"/>
            </a:endParaRPr>
          </a:p>
        </p:txBody>
      </p:sp>
      <p:sp>
        <p:nvSpPr>
          <p:cNvPr id="4" name="Rectangle 3">
            <a:extLst>
              <a:ext uri="{FF2B5EF4-FFF2-40B4-BE49-F238E27FC236}">
                <a16:creationId xmlns:a16="http://schemas.microsoft.com/office/drawing/2014/main" id="{1E7E9521-AD89-5C77-50CC-16FCFD78CE5F}"/>
              </a:ext>
            </a:extLst>
          </p:cNvPr>
          <p:cNvSpPr/>
          <p:nvPr userDrawn="1"/>
        </p:nvSpPr>
        <p:spPr>
          <a:xfrm>
            <a:off x="5274502" y="6577768"/>
            <a:ext cx="6477966" cy="200611"/>
          </a:xfrm>
          <a:prstGeom prst="rect">
            <a:avLst/>
          </a:prstGeom>
        </p:spPr>
        <p:txBody>
          <a:bodyPr wrap="none" lIns="0" tIns="0" rIns="0" bIns="0" anchor="ctr">
            <a:noAutofit/>
          </a:bodyPr>
          <a:lstStyle/>
          <a:p>
            <a:pPr algn="r"/>
            <a:r>
              <a:rPr lang="en-US" sz="600">
                <a:solidFill>
                  <a:schemeClr val="bg1">
                    <a:alpha val="40019"/>
                  </a:schemeClr>
                </a:solidFill>
                <a:latin typeface="Inter" panose="02000503000000020004" pitchFamily="2" charset="0"/>
                <a:ea typeface="Inter" panose="02000503000000020004" pitchFamily="2" charset="0"/>
                <a:cs typeface="ATT Aleck Sans Medium" panose="020B0503020203020204" pitchFamily="34" charset="0"/>
              </a:rPr>
              <a:t>© 2024 Warner Bros. Discovery, Inc. or its subsidiaries and affiliates. All trademarks are the property of their respective owners. All rights reserved.</a:t>
            </a:r>
          </a:p>
        </p:txBody>
      </p:sp>
      <p:pic>
        <p:nvPicPr>
          <p:cNvPr id="7" name="Graphic 6">
            <a:extLst>
              <a:ext uri="{FF2B5EF4-FFF2-40B4-BE49-F238E27FC236}">
                <a16:creationId xmlns:a16="http://schemas.microsoft.com/office/drawing/2014/main" id="{783350C7-C5F5-F9C7-8A0A-62A53A4016C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0019" y="6577768"/>
            <a:ext cx="1063240" cy="200611"/>
          </a:xfrm>
          <a:prstGeom prst="rect">
            <a:avLst/>
          </a:prstGeom>
        </p:spPr>
      </p:pic>
      <p:sp>
        <p:nvSpPr>
          <p:cNvPr id="11" name="Slide Number Placeholder 1">
            <a:extLst>
              <a:ext uri="{FF2B5EF4-FFF2-40B4-BE49-F238E27FC236}">
                <a16:creationId xmlns:a16="http://schemas.microsoft.com/office/drawing/2014/main" id="{36B0D3A5-B423-CE1D-EE58-44058561D256}"/>
              </a:ext>
            </a:extLst>
          </p:cNvPr>
          <p:cNvSpPr txBox="1">
            <a:spLocks/>
          </p:cNvSpPr>
          <p:nvPr userDrawn="1"/>
        </p:nvSpPr>
        <p:spPr>
          <a:xfrm>
            <a:off x="11720536" y="6501101"/>
            <a:ext cx="471464" cy="353945"/>
          </a:xfrm>
          <a:prstGeom prst="rect">
            <a:avLst/>
          </a:prstGeom>
        </p:spPr>
        <p:txBody>
          <a:bodyPr bIns="4572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110" indent="-11110" algn="ctr" defTabSz="457200">
              <a:defRPr/>
            </a:pPr>
            <a:fld id="{26AD9F27-2618-D34B-8013-7C9AAD52654C}" type="slidenum">
              <a:rPr lang="en-US" sz="700" b="1">
                <a:solidFill>
                  <a:srgbClr val="FFFFFF">
                    <a:alpha val="40000"/>
                  </a:srgbClr>
                </a:solidFill>
                <a:latin typeface="Inter" panose="02000503000000020004" pitchFamily="2" charset="0"/>
                <a:ea typeface="Inter" panose="02000503000000020004" pitchFamily="2" charset="0"/>
                <a:cs typeface="ATT Aleck Sans" panose="020B0503020203020204" pitchFamily="34" charset="0"/>
              </a:rPr>
              <a:pPr marL="11110" indent="-11110" algn="ctr" defTabSz="457200">
                <a:defRPr/>
              </a:pPr>
              <a:t>‹#›</a:t>
            </a:fld>
            <a:endParaRPr lang="en-US" sz="700" b="1">
              <a:solidFill>
                <a:srgbClr val="FFFFFF">
                  <a:alpha val="40000"/>
                </a:srgbClr>
              </a:solidFill>
              <a:latin typeface="Inter" panose="02000503000000020004" pitchFamily="2" charset="0"/>
              <a:ea typeface="Inter" panose="02000503000000020004" pitchFamily="2" charset="0"/>
              <a:cs typeface="ATT Aleck Sans" panose="020B0503020203020204" pitchFamily="34" charset="0"/>
            </a:endParaRPr>
          </a:p>
        </p:txBody>
      </p:sp>
    </p:spTree>
    <p:extLst>
      <p:ext uri="{BB962C8B-B14F-4D97-AF65-F5344CB8AC3E}">
        <p14:creationId xmlns:p14="http://schemas.microsoft.com/office/powerpoint/2010/main" val="3301061196"/>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7D6E0B-77FF-8914-0FAF-70CAA75708A7}"/>
              </a:ext>
            </a:extLst>
          </p:cNvPr>
          <p:cNvSpPr>
            <a:spLocks noGrp="1"/>
          </p:cNvSpPr>
          <p:nvPr>
            <p:ph type="title"/>
          </p:nvPr>
        </p:nvSpPr>
        <p:spPr>
          <a:xfrm>
            <a:off x="454152" y="365125"/>
            <a:ext cx="11451336"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B45C5FC-9FE4-9BF8-7F75-632D5B699C44}"/>
              </a:ext>
            </a:extLst>
          </p:cNvPr>
          <p:cNvSpPr>
            <a:spLocks noGrp="1"/>
          </p:cNvSpPr>
          <p:nvPr>
            <p:ph type="body" idx="1"/>
          </p:nvPr>
        </p:nvSpPr>
        <p:spPr>
          <a:xfrm>
            <a:off x="454152" y="1825625"/>
            <a:ext cx="1145133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22C618-0C3C-FAD9-419F-0832AB47ED06}"/>
              </a:ext>
            </a:extLst>
          </p:cNvPr>
          <p:cNvSpPr>
            <a:spLocks noGrp="1"/>
          </p:cNvSpPr>
          <p:nvPr>
            <p:ph type="dt" sz="half" idx="2"/>
          </p:nvPr>
        </p:nvSpPr>
        <p:spPr>
          <a:xfrm>
            <a:off x="454151" y="6356350"/>
            <a:ext cx="2987305" cy="365125"/>
          </a:xfrm>
          <a:prstGeom prst="rect">
            <a:avLst/>
          </a:prstGeom>
        </p:spPr>
        <p:txBody>
          <a:bodyPr vert="horz" lIns="91440" tIns="45720" rIns="91440" bIns="45720" rtlCol="0" anchor="ctr"/>
          <a:lstStyle>
            <a:lvl1pPr algn="l">
              <a:defRPr sz="1200">
                <a:solidFill>
                  <a:schemeClr val="tx1">
                    <a:tint val="75000"/>
                  </a:schemeClr>
                </a:solidFill>
                <a:latin typeface="Inter" panose="02000503000000020004" pitchFamily="2" charset="0"/>
                <a:ea typeface="Inter" panose="02000503000000020004" pitchFamily="2" charset="0"/>
              </a:defRPr>
            </a:lvl1pPr>
          </a:lstStyle>
          <a:p>
            <a:fld id="{2E9613FE-C7BC-9A4E-8386-3040D40A7C08}" type="datetimeFigureOut">
              <a:rPr lang="en-US" smtClean="0"/>
              <a:pPr/>
              <a:t>5/5/2025</a:t>
            </a:fld>
            <a:endParaRPr lang="en-US"/>
          </a:p>
        </p:txBody>
      </p:sp>
      <p:sp>
        <p:nvSpPr>
          <p:cNvPr id="5" name="Footer Placeholder 4">
            <a:extLst>
              <a:ext uri="{FF2B5EF4-FFF2-40B4-BE49-F238E27FC236}">
                <a16:creationId xmlns:a16="http://schemas.microsoft.com/office/drawing/2014/main" id="{2C1941A7-1E16-DB6E-F569-9513A47C33AB}"/>
              </a:ext>
            </a:extLst>
          </p:cNvPr>
          <p:cNvSpPr>
            <a:spLocks noGrp="1"/>
          </p:cNvSpPr>
          <p:nvPr>
            <p:ph type="ftr" sz="quarter" idx="3"/>
          </p:nvPr>
        </p:nvSpPr>
        <p:spPr>
          <a:xfrm>
            <a:off x="3855521" y="6356350"/>
            <a:ext cx="4480958" cy="365125"/>
          </a:xfrm>
          <a:prstGeom prst="rect">
            <a:avLst/>
          </a:prstGeom>
        </p:spPr>
        <p:txBody>
          <a:bodyPr vert="horz" lIns="91440" tIns="45720" rIns="91440" bIns="45720" rtlCol="0" anchor="ctr"/>
          <a:lstStyle>
            <a:lvl1pPr algn="ctr">
              <a:defRPr sz="1200">
                <a:solidFill>
                  <a:schemeClr val="tx1">
                    <a:tint val="75000"/>
                  </a:schemeClr>
                </a:solidFill>
                <a:latin typeface="Inter" panose="02000503000000020004" pitchFamily="2" charset="0"/>
                <a:ea typeface="Inter" panose="02000503000000020004" pitchFamily="2" charset="0"/>
              </a:defRPr>
            </a:lvl1pPr>
          </a:lstStyle>
          <a:p>
            <a:endParaRPr lang="en-US"/>
          </a:p>
        </p:txBody>
      </p:sp>
      <p:sp>
        <p:nvSpPr>
          <p:cNvPr id="6" name="Slide Number Placeholder 5">
            <a:extLst>
              <a:ext uri="{FF2B5EF4-FFF2-40B4-BE49-F238E27FC236}">
                <a16:creationId xmlns:a16="http://schemas.microsoft.com/office/drawing/2014/main" id="{7C4F8912-6892-0E6C-4CD4-662929183792}"/>
              </a:ext>
            </a:extLst>
          </p:cNvPr>
          <p:cNvSpPr>
            <a:spLocks noGrp="1"/>
          </p:cNvSpPr>
          <p:nvPr>
            <p:ph type="sldNum" sz="quarter" idx="4"/>
          </p:nvPr>
        </p:nvSpPr>
        <p:spPr>
          <a:xfrm>
            <a:off x="8918183" y="6356350"/>
            <a:ext cx="2987305" cy="365125"/>
          </a:xfrm>
          <a:prstGeom prst="rect">
            <a:avLst/>
          </a:prstGeom>
        </p:spPr>
        <p:txBody>
          <a:bodyPr vert="horz" lIns="91440" tIns="45720" rIns="91440" bIns="45720" rtlCol="0" anchor="ctr"/>
          <a:lstStyle>
            <a:lvl1pPr algn="r">
              <a:defRPr sz="1200">
                <a:solidFill>
                  <a:schemeClr val="tx1">
                    <a:tint val="75000"/>
                  </a:schemeClr>
                </a:solidFill>
                <a:latin typeface="Inter" panose="02000503000000020004" pitchFamily="2" charset="0"/>
                <a:ea typeface="Inter" panose="02000503000000020004" pitchFamily="2" charset="0"/>
              </a:defRPr>
            </a:lvl1pPr>
          </a:lstStyle>
          <a:p>
            <a:fld id="{1D2FF683-30C7-9841-9BDC-A2600A1AB658}" type="slidenum">
              <a:rPr lang="en-US" smtClean="0"/>
              <a:pPr/>
              <a:t>‹#›</a:t>
            </a:fld>
            <a:endParaRPr lang="en-US"/>
          </a:p>
        </p:txBody>
      </p:sp>
    </p:spTree>
    <p:extLst>
      <p:ext uri="{BB962C8B-B14F-4D97-AF65-F5344CB8AC3E}">
        <p14:creationId xmlns:p14="http://schemas.microsoft.com/office/powerpoint/2010/main" val="1582813452"/>
      </p:ext>
    </p:extLst>
  </p:cSld>
  <p:clrMap bg1="lt1" tx1="dk1" bg2="lt2" tx2="dk2" accent1="accent1" accent2="accent2" accent3="accent3" accent4="accent4" accent5="accent5" accent6="accent6" hlink="hlink" folHlink="folHlink"/>
  <p:sldLayoutIdLst>
    <p:sldLayoutId id="2147484195" r:id="rId1"/>
    <p:sldLayoutId id="2147484196" r:id="rId2"/>
    <p:sldLayoutId id="2147484197" r:id="rId3"/>
    <p:sldLayoutId id="2147484198" r:id="rId4"/>
    <p:sldLayoutId id="2147484199" r:id="rId5"/>
    <p:sldLayoutId id="2147484200" r:id="rId6"/>
  </p:sldLayoutIdLst>
  <p:txStyles>
    <p:titleStyle>
      <a:lvl1pPr algn="l" defTabSz="914400" rtl="0" eaLnBrk="1" latinLnBrk="0" hangingPunct="1">
        <a:lnSpc>
          <a:spcPct val="90000"/>
        </a:lnSpc>
        <a:spcBef>
          <a:spcPct val="0"/>
        </a:spcBef>
        <a:buNone/>
        <a:defRPr sz="2400" b="1" i="0" kern="1200">
          <a:solidFill>
            <a:schemeClr val="tx1"/>
          </a:solidFill>
          <a:latin typeface="Inter ExtraBold" panose="02000503000000020004" pitchFamily="2" charset="0"/>
          <a:ea typeface="Inter ExtraBold" panose="02000503000000020004" pitchFamily="2" charset="0"/>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200" kern="1200">
          <a:solidFill>
            <a:schemeClr val="tx1"/>
          </a:solidFill>
          <a:latin typeface="Inter" panose="02000503000000020004" pitchFamily="2" charset="0"/>
          <a:ea typeface="Inter" panose="02000503000000020004" pitchFamily="2"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100" kern="1200">
          <a:solidFill>
            <a:schemeClr val="tx1"/>
          </a:solidFill>
          <a:latin typeface="Inter" panose="02000503000000020004" pitchFamily="2" charset="0"/>
          <a:ea typeface="Inter" panose="02000503000000020004" pitchFamily="2"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050" kern="1200">
          <a:solidFill>
            <a:schemeClr val="tx1"/>
          </a:solidFill>
          <a:latin typeface="Inter" panose="02000503000000020004" pitchFamily="2" charset="0"/>
          <a:ea typeface="Inter" panose="02000503000000020004" pitchFamily="2"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000" kern="1200">
          <a:solidFill>
            <a:schemeClr val="tx1"/>
          </a:solidFill>
          <a:latin typeface="Inter" panose="02000503000000020004" pitchFamily="2" charset="0"/>
          <a:ea typeface="Inter" panose="02000503000000020004" pitchFamily="2"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000" kern="1200">
          <a:solidFill>
            <a:schemeClr val="tx1"/>
          </a:solidFill>
          <a:latin typeface="Inter" panose="02000503000000020004" pitchFamily="2" charset="0"/>
          <a:ea typeface="Inter" panose="02000503000000020004" pitchFamily="2"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32">
          <p15:clr>
            <a:srgbClr val="F26B43"/>
          </p15:clr>
        </p15:guide>
        <p15:guide id="2" pos="432">
          <p15:clr>
            <a:srgbClr val="F26B43"/>
          </p15:clr>
        </p15:guide>
        <p15:guide id="3" pos="724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18.gif"/><Relationship Id="rId3" Type="http://schemas.openxmlformats.org/officeDocument/2006/relationships/image" Target="../media/image13.jpg"/><Relationship Id="rId7" Type="http://schemas.openxmlformats.org/officeDocument/2006/relationships/image" Target="../media/image17.gif"/><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16.jpeg"/><Relationship Id="rId5" Type="http://schemas.openxmlformats.org/officeDocument/2006/relationships/image" Target="../media/image15.jpeg"/><Relationship Id="rId10" Type="http://schemas.openxmlformats.org/officeDocument/2006/relationships/image" Target="../media/image20.gif"/><Relationship Id="rId4" Type="http://schemas.openxmlformats.org/officeDocument/2006/relationships/image" Target="../media/image14.png"/><Relationship Id="rId9" Type="http://schemas.openxmlformats.org/officeDocument/2006/relationships/image" Target="../media/image19.gif"/></Relationships>
</file>

<file path=ppt/slides/_rels/slide4.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hyperlink" Target="https://www.americanexpress.com/en-us/newsroom/articles/entertainment-and-experiences/icymi--epic-experiences-with-amex-that-happened-in-april.html" TargetMode="External"/><Relationship Id="rId3" Type="http://schemas.openxmlformats.org/officeDocument/2006/relationships/image" Target="../media/image21.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11.png"/><Relationship Id="rId9" Type="http://schemas.openxmlformats.org/officeDocument/2006/relationships/image" Target="../media/image26.png"/><Relationship Id="rId14" Type="http://schemas.openxmlformats.org/officeDocument/2006/relationships/hyperlink" Target="https://www.americanexpress.com/en-us/newsroom/articles/entertainment-and-experiences/the-white-lotus-and-american-express-team-up-for-season-3--.html"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5.xml"/><Relationship Id="rId5" Type="http://schemas.openxmlformats.org/officeDocument/2006/relationships/hyperlink" Target="https://app.frame.io/presentations/496fe8f5-fd65-400b-82af-ba605b84ecdb" TargetMode="External"/><Relationship Id="rId4" Type="http://schemas.openxmlformats.org/officeDocument/2006/relationships/image" Target="../media/image3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8.png"/><Relationship Id="rId4" Type="http://schemas.openxmlformats.org/officeDocument/2006/relationships/image" Target="../media/image3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9.png"/><Relationship Id="rId4" Type="http://schemas.openxmlformats.org/officeDocument/2006/relationships/image" Target="../media/image3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0.png"/><Relationship Id="rId4" Type="http://schemas.openxmlformats.org/officeDocument/2006/relationships/image" Target="../media/image36.png"/></Relationships>
</file>

<file path=ppt/slides/_rels/slide10.xml.rels><?xml version="1.0" encoding="UTF-8" standalone="yes"?>
<Relationships xmlns="http://schemas.openxmlformats.org/package/2006/relationships"><Relationship Id="rId3" Type="http://schemas.openxmlformats.org/officeDocument/2006/relationships/hyperlink" Target="https://app.frame.io/presentations/342b0d78-77dc-4ea3-9bdf-f2c429da133e" TargetMode="External"/><Relationship Id="rId2" Type="http://schemas.openxmlformats.org/officeDocument/2006/relationships/image" Target="../media/image36.png"/><Relationship Id="rId1" Type="http://schemas.openxmlformats.org/officeDocument/2006/relationships/slideLayout" Target="../slideLayouts/slideLayout3.xml"/><Relationship Id="rId4" Type="http://schemas.openxmlformats.org/officeDocument/2006/relationships/image" Target="../media/image41.png"/></Relationships>
</file>

<file path=ppt/slides/_rels/slide11.xml.rels><?xml version="1.0" encoding="UTF-8" standalone="yes"?>
<Relationships xmlns="http://schemas.openxmlformats.org/package/2006/relationships"><Relationship Id="rId3" Type="http://schemas.openxmlformats.org/officeDocument/2006/relationships/hyperlink" Target="https://app.frame.io/presentations/113c82c6-96dd-49dd-a98c-0c77a23bcfca" TargetMode="External"/><Relationship Id="rId2" Type="http://schemas.openxmlformats.org/officeDocument/2006/relationships/image" Target="../media/image36.png"/><Relationship Id="rId1" Type="http://schemas.openxmlformats.org/officeDocument/2006/relationships/slideLayout" Target="../slideLayouts/slideLayout3.xml"/><Relationship Id="rId4" Type="http://schemas.openxmlformats.org/officeDocument/2006/relationships/image" Target="../media/image42.png"/></Relationships>
</file>

<file path=ppt/slides/_rels/slide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3.xml"/><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pn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48.png"/><Relationship Id="rId4" Type="http://schemas.openxmlformats.org/officeDocument/2006/relationships/hyperlink" Target="https://app.frame.io/presentations/332ab50b-d203-471d-a521-f0d3c0f3b47f" TargetMode="Externa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4.mov"/><Relationship Id="rId1" Type="http://schemas.openxmlformats.org/officeDocument/2006/relationships/video" Target="NULL" TargetMode="External"/><Relationship Id="rId6" Type="http://schemas.openxmlformats.org/officeDocument/2006/relationships/hyperlink" Target="https://drive.google.com/file/d/1Y_2RFYhZ44pBrk91vNnkdc6oPjxqXUpT/view?ts=68122fbe" TargetMode="External"/><Relationship Id="rId5" Type="http://schemas.openxmlformats.org/officeDocument/2006/relationships/image" Target="../media/image50.png"/><Relationship Id="rId4" Type="http://schemas.openxmlformats.org/officeDocument/2006/relationships/image" Target="../media/image49.png"/></Relationships>
</file>

<file path=ppt/slides/_rels/slide15.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1.png"/><Relationship Id="rId7" Type="http://schemas.openxmlformats.org/officeDocument/2006/relationships/image" Target="../media/image55.jpg"/><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 Id="rId9" Type="http://schemas.openxmlformats.org/officeDocument/2006/relationships/image" Target="../media/image57.png"/></Relationships>
</file>

<file path=ppt/slides/_rels/slide1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g"/><Relationship Id="rId1" Type="http://schemas.openxmlformats.org/officeDocument/2006/relationships/slideLayout" Target="../slideLayouts/slideLayout5.xml"/><Relationship Id="rId4" Type="http://schemas.openxmlformats.org/officeDocument/2006/relationships/image" Target="../media/image60.png"/></Relationships>
</file>

<file path=ppt/slides/_rels/slide1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65.png"/><Relationship Id="rId7" Type="http://schemas.openxmlformats.org/officeDocument/2006/relationships/image" Target="../media/image69.sv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770F58-11CB-7AB2-48F7-E4FE42EABC85}"/>
            </a:ext>
          </a:extLst>
        </p:cNvPr>
        <p:cNvGrpSpPr/>
        <p:nvPr/>
      </p:nvGrpSpPr>
      <p:grpSpPr>
        <a:xfrm>
          <a:off x="0" y="0"/>
          <a:ext cx="0" cy="0"/>
          <a:chOff x="0" y="0"/>
          <a:chExt cx="0" cy="0"/>
        </a:xfrm>
      </p:grpSpPr>
      <p:pic>
        <p:nvPicPr>
          <p:cNvPr id="2" name="Picture 1" descr="A blue and purple shield&#10;&#10;Description automatically generated">
            <a:extLst>
              <a:ext uri="{FF2B5EF4-FFF2-40B4-BE49-F238E27FC236}">
                <a16:creationId xmlns:a16="http://schemas.microsoft.com/office/drawing/2014/main" id="{4759AF6E-6E99-1AE2-D3FB-4987AD65A003}"/>
              </a:ext>
            </a:extLst>
          </p:cNvPr>
          <p:cNvPicPr>
            <a:picLocks noGrp="1" noRot="1" noChangeAspect="1" noMove="1" noResize="1" noEditPoints="1" noAdjustHandles="1" noChangeArrowheads="1" noChangeShapeType="1" noCrop="1"/>
          </p:cNvPicPr>
          <p:nvPr/>
        </p:nvPicPr>
        <p:blipFill rotWithShape="1">
          <a:blip r:embed="rId3"/>
          <a:srcRect l="19908" t="9594" r="20138" b="11210"/>
          <a:stretch/>
        </p:blipFill>
        <p:spPr>
          <a:xfrm>
            <a:off x="1763751" y="-1850"/>
            <a:ext cx="8664498" cy="6859849"/>
          </a:xfrm>
          <a:prstGeom prst="rect">
            <a:avLst/>
          </a:prstGeom>
        </p:spPr>
      </p:pic>
      <p:sp>
        <p:nvSpPr>
          <p:cNvPr id="7" name="TextBox 6">
            <a:extLst>
              <a:ext uri="{FF2B5EF4-FFF2-40B4-BE49-F238E27FC236}">
                <a16:creationId xmlns:a16="http://schemas.microsoft.com/office/drawing/2014/main" id="{8A8A8F40-0946-EB4C-3FBB-81F66DF97C93}"/>
              </a:ext>
            </a:extLst>
          </p:cNvPr>
          <p:cNvSpPr txBox="1">
            <a:spLocks noGrp="1" noRot="1" noMove="1" noResize="1" noEditPoints="1" noAdjustHandles="1" noChangeArrowheads="1" noChangeShapeType="1"/>
          </p:cNvSpPr>
          <p:nvPr/>
        </p:nvSpPr>
        <p:spPr>
          <a:xfrm>
            <a:off x="2127631" y="2861580"/>
            <a:ext cx="4427947" cy="680956"/>
          </a:xfrm>
          <a:prstGeom prst="rect">
            <a:avLst/>
          </a:prstGeom>
          <a:noFill/>
        </p:spPr>
        <p:txBody>
          <a:bodyPr wrap="square" lIns="0" rIns="0" rtlCol="0">
            <a:spAutoFit/>
          </a:bodyPr>
          <a:lstStyle/>
          <a:p>
            <a:pPr algn="ctr">
              <a:lnSpc>
                <a:spcPct val="85000"/>
              </a:lnSpc>
            </a:pPr>
            <a:r>
              <a:rPr lang="en-US" sz="4500" b="1">
                <a:solidFill>
                  <a:schemeClr val="bg2"/>
                </a:solidFill>
                <a:latin typeface="Inter Black" panose="02000503000000020004" pitchFamily="2" charset="0"/>
                <a:ea typeface="Inter Black" panose="02000503000000020004" pitchFamily="2" charset="0"/>
              </a:rPr>
              <a:t> </a:t>
            </a:r>
          </a:p>
        </p:txBody>
      </p:sp>
      <p:pic>
        <p:nvPicPr>
          <p:cNvPr id="9" name="Graphic 8">
            <a:extLst>
              <a:ext uri="{FF2B5EF4-FFF2-40B4-BE49-F238E27FC236}">
                <a16:creationId xmlns:a16="http://schemas.microsoft.com/office/drawing/2014/main" id="{F96EF019-D4DE-177D-B1EF-47DB6197C7A7}"/>
              </a:ext>
            </a:extLst>
          </p:cNvPr>
          <p:cNvPicPr>
            <a:picLocks noGrp="1" noRot="1" noChangeAspect="1" noMove="1" noResize="1" noEditPoints="1" noAdjustHandles="1" noChangeArrowheads="1" noChangeShapeType="1" noCrop="1"/>
          </p:cNvPicPr>
          <p:nvPr/>
        </p:nvPicPr>
        <p:blipFill>
          <a:blip r:embed="rId4">
            <a:extLst>
              <a:ext uri="{96DAC541-7B7A-43D3-8B79-37D633B846F1}">
                <asvg:svgBlip xmlns:asvg="http://schemas.microsoft.com/office/drawing/2016/SVG/main" r:embed="rId5"/>
              </a:ext>
            </a:extLst>
          </a:blip>
          <a:stretch>
            <a:fillRect/>
          </a:stretch>
        </p:blipFill>
        <p:spPr>
          <a:xfrm>
            <a:off x="4534100" y="4782347"/>
            <a:ext cx="3123800" cy="659966"/>
          </a:xfrm>
          <a:prstGeom prst="rect">
            <a:avLst/>
          </a:prstGeom>
        </p:spPr>
      </p:pic>
      <p:sp>
        <p:nvSpPr>
          <p:cNvPr id="3" name="TextBox 2">
            <a:extLst>
              <a:ext uri="{FF2B5EF4-FFF2-40B4-BE49-F238E27FC236}">
                <a16:creationId xmlns:a16="http://schemas.microsoft.com/office/drawing/2014/main" id="{92A2A2E2-55B5-00A0-4395-9AD09289B0B2}"/>
              </a:ext>
            </a:extLst>
          </p:cNvPr>
          <p:cNvSpPr txBox="1">
            <a:spLocks noGrp="1" noRot="1" noMove="1" noResize="1" noEditPoints="1" noAdjustHandles="1" noChangeArrowheads="1" noChangeShapeType="1"/>
          </p:cNvSpPr>
          <p:nvPr/>
        </p:nvSpPr>
        <p:spPr>
          <a:xfrm>
            <a:off x="3816316" y="2068409"/>
            <a:ext cx="4559368" cy="307777"/>
          </a:xfrm>
          <a:prstGeom prst="roundRect">
            <a:avLst>
              <a:gd name="adj" fmla="val 0"/>
            </a:avLst>
          </a:prstGeom>
          <a:noFill/>
        </p:spPr>
        <p:txBody>
          <a:bodyPr wrap="square" lIns="0" rIns="0" rtlCol="0">
            <a:spAutoFit/>
          </a:bodyPr>
          <a:lstStyle/>
          <a:p>
            <a:pPr algn="ctr"/>
            <a:r>
              <a:rPr lang="en-US" sz="1400" b="1" spc="200" dirty="0">
                <a:solidFill>
                  <a:schemeClr val="tx2">
                    <a:lumMod val="20000"/>
                    <a:lumOff val="80000"/>
                  </a:schemeClr>
                </a:solidFill>
                <a:latin typeface="Inter Black" panose="02000503000000020004" pitchFamily="2" charset="0"/>
                <a:ea typeface="Inter Black" panose="02000503000000020004" pitchFamily="2" charset="0"/>
              </a:rPr>
              <a:t>S1-3 Sponsorship</a:t>
            </a:r>
          </a:p>
        </p:txBody>
      </p:sp>
      <p:pic>
        <p:nvPicPr>
          <p:cNvPr id="10" name="Picture 9" descr="A black background with white text">
            <a:extLst>
              <a:ext uri="{FF2B5EF4-FFF2-40B4-BE49-F238E27FC236}">
                <a16:creationId xmlns:a16="http://schemas.microsoft.com/office/drawing/2014/main" id="{8CB3EE8C-2BB5-E6E9-7786-7541ECA11E1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833968" y="222026"/>
            <a:ext cx="4524063" cy="1360989"/>
          </a:xfrm>
          <a:prstGeom prst="rect">
            <a:avLst/>
          </a:prstGeom>
        </p:spPr>
      </p:pic>
      <p:pic>
        <p:nvPicPr>
          <p:cNvPr id="12" name="Picture 11" descr="A black background with white text&#10;&#10;AI-generated content may be incorrect.">
            <a:extLst>
              <a:ext uri="{FF2B5EF4-FFF2-40B4-BE49-F238E27FC236}">
                <a16:creationId xmlns:a16="http://schemas.microsoft.com/office/drawing/2014/main" id="{0CC65762-BD53-7112-7EA1-3BA985241516}"/>
              </a:ext>
            </a:extLst>
          </p:cNvPr>
          <p:cNvPicPr>
            <a:picLocks noChangeAspect="1"/>
          </p:cNvPicPr>
          <p:nvPr/>
        </p:nvPicPr>
        <p:blipFill>
          <a:blip r:embed="rId7">
            <a:extLst>
              <a:ext uri="{28A0092B-C50C-407E-A947-70E740481C1C}">
                <a14:useLocalDpi xmlns:a14="http://schemas.microsoft.com/office/drawing/2010/main" val="0"/>
              </a:ext>
            </a:extLst>
          </a:blip>
          <a:srcRect t="25048" b="26564"/>
          <a:stretch/>
        </p:blipFill>
        <p:spPr>
          <a:xfrm>
            <a:off x="4207724" y="2662593"/>
            <a:ext cx="3583213" cy="1733827"/>
          </a:xfrm>
          <a:prstGeom prst="rect">
            <a:avLst/>
          </a:prstGeom>
        </p:spPr>
      </p:pic>
    </p:spTree>
    <p:extLst>
      <p:ext uri="{BB962C8B-B14F-4D97-AF65-F5344CB8AC3E}">
        <p14:creationId xmlns:p14="http://schemas.microsoft.com/office/powerpoint/2010/main" val="3236614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7">
            <a:extLst>
              <a:ext uri="{FF2B5EF4-FFF2-40B4-BE49-F238E27FC236}">
                <a16:creationId xmlns:a16="http://schemas.microsoft.com/office/drawing/2014/main" id="{06A1010B-C872-28E5-BD68-9067D900396E}"/>
              </a:ext>
            </a:extLst>
          </p:cNvPr>
          <p:cNvSpPr/>
          <p:nvPr/>
        </p:nvSpPr>
        <p:spPr>
          <a:xfrm>
            <a:off x="7020961" y="735224"/>
            <a:ext cx="4316342" cy="1444341"/>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lvl="3" indent="-285750">
              <a:buClr>
                <a:schemeClr val="tx1"/>
              </a:buClr>
              <a:buFont typeface="Arial" panose="020B0604020202020204" pitchFamily="34" charset="0"/>
              <a:buChar char="•"/>
            </a:pPr>
            <a:endParaRPr lang="en-US" sz="1050" b="1" dirty="0">
              <a:solidFill>
                <a:srgbClr val="04089B"/>
              </a:solidFill>
              <a:latin typeface="Inter Black" panose="02000503000000020004" pitchFamily="2" charset="0"/>
              <a:ea typeface="Inter Black" panose="02000503000000020004" pitchFamily="2" charset="0"/>
            </a:endParaRPr>
          </a:p>
          <a:p>
            <a:pPr marL="285750" lvl="3" indent="-285750">
              <a:buClr>
                <a:schemeClr val="tx1"/>
              </a:buClr>
              <a:buFont typeface="Arial" panose="020B0604020202020204" pitchFamily="34" charset="0"/>
              <a:buChar char="•"/>
            </a:pPr>
            <a:endParaRPr lang="en-US" sz="1050" b="1" dirty="0">
              <a:solidFill>
                <a:srgbClr val="04089B"/>
              </a:solidFill>
              <a:latin typeface="Inter Black" panose="02000503000000020004" pitchFamily="2" charset="0"/>
              <a:ea typeface="Inter Black" panose="02000503000000020004" pitchFamily="2" charset="0"/>
            </a:endParaRPr>
          </a:p>
          <a:p>
            <a:pPr algn="ctr"/>
            <a:endParaRPr lang="en-US" sz="1050" b="1" dirty="0">
              <a:solidFill>
                <a:srgbClr val="04089B"/>
              </a:solidFill>
              <a:effectLst/>
              <a:latin typeface="Inter Black" panose="02000503000000020004" pitchFamily="2" charset="0"/>
              <a:ea typeface="Inter Black" panose="02000503000000020004" pitchFamily="2" charset="0"/>
            </a:endParaRPr>
          </a:p>
        </p:txBody>
      </p:sp>
      <p:sp>
        <p:nvSpPr>
          <p:cNvPr id="12" name="Rounded Rectangle 7">
            <a:extLst>
              <a:ext uri="{FF2B5EF4-FFF2-40B4-BE49-F238E27FC236}">
                <a16:creationId xmlns:a16="http://schemas.microsoft.com/office/drawing/2014/main" id="{6E7F1453-5BA1-EA48-3328-2AD4E4B62AD6}"/>
              </a:ext>
            </a:extLst>
          </p:cNvPr>
          <p:cNvSpPr/>
          <p:nvPr/>
        </p:nvSpPr>
        <p:spPr>
          <a:xfrm>
            <a:off x="7027975" y="2604252"/>
            <a:ext cx="4316342" cy="1444341"/>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sz="1400" b="1" i="0" dirty="0">
              <a:solidFill>
                <a:srgbClr val="04089B"/>
              </a:solidFill>
              <a:effectLst/>
              <a:latin typeface="Inter Black" panose="02000503000000020004" pitchFamily="2" charset="0"/>
              <a:ea typeface="Inter Black" panose="02000503000000020004" pitchFamily="2" charset="0"/>
            </a:endParaRPr>
          </a:p>
          <a:p>
            <a:r>
              <a:rPr lang="en-US" sz="1050" b="1" dirty="0">
                <a:solidFill>
                  <a:srgbClr val="04089B"/>
                </a:solidFill>
                <a:effectLst/>
                <a:latin typeface="Inter Black" panose="02000503000000020004" pitchFamily="2" charset="0"/>
                <a:ea typeface="Inter Black" panose="02000503000000020004" pitchFamily="2" charset="0"/>
              </a:rPr>
              <a:t>TWL climbed to become HBO’s #1 streaming show during its airing of S2 in late 2022. </a:t>
            </a:r>
          </a:p>
          <a:p>
            <a:pPr marL="285750" indent="-285750">
              <a:buFont typeface="Arial" panose="020B0604020202020204" pitchFamily="34" charset="0"/>
              <a:buChar char="•"/>
            </a:pPr>
            <a:endParaRPr lang="en-US" sz="1050" b="1" dirty="0">
              <a:solidFill>
                <a:srgbClr val="04089B"/>
              </a:solidFill>
              <a:effectLst/>
              <a:latin typeface="Inter Black" panose="02000503000000020004" pitchFamily="2" charset="0"/>
              <a:ea typeface="Inter Black" panose="02000503000000020004" pitchFamily="2" charset="0"/>
            </a:endParaRPr>
          </a:p>
          <a:p>
            <a:r>
              <a:rPr lang="en-US" sz="1050" b="1" dirty="0">
                <a:solidFill>
                  <a:srgbClr val="04089B"/>
                </a:solidFill>
                <a:latin typeface="Inter Black" panose="02000503000000020004" pitchFamily="2" charset="0"/>
                <a:ea typeface="Inter Black" panose="02000503000000020004" pitchFamily="2" charset="0"/>
              </a:rPr>
              <a:t>It remains one of Max’s most streamed shows, attracting over 15 million  U.S. viewers per episode</a:t>
            </a:r>
            <a:endParaRPr lang="en-US" sz="1050" b="1" dirty="0">
              <a:solidFill>
                <a:srgbClr val="04089B"/>
              </a:solidFill>
              <a:effectLst/>
              <a:latin typeface="Inter Black" panose="02000503000000020004" pitchFamily="2" charset="0"/>
              <a:ea typeface="Inter Black" panose="02000503000000020004" pitchFamily="2" charset="0"/>
            </a:endParaRPr>
          </a:p>
        </p:txBody>
      </p:sp>
      <p:pic>
        <p:nvPicPr>
          <p:cNvPr id="13" name="Picture 12" descr="A poster of a group of people&#10;&#10;AI-generated content may be incorrect.">
            <a:extLst>
              <a:ext uri="{FF2B5EF4-FFF2-40B4-BE49-F238E27FC236}">
                <a16:creationId xmlns:a16="http://schemas.microsoft.com/office/drawing/2014/main" id="{9F9F9927-AC77-49CB-47E2-15980A85621D}"/>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b="16364"/>
          <a:stretch/>
        </p:blipFill>
        <p:spPr>
          <a:xfrm>
            <a:off x="1" y="0"/>
            <a:ext cx="6339044" cy="6492241"/>
          </a:xfrm>
          <a:prstGeom prst="rect">
            <a:avLst/>
          </a:prstGeom>
        </p:spPr>
      </p:pic>
      <p:sp>
        <p:nvSpPr>
          <p:cNvPr id="14" name="TextBox 13">
            <a:extLst>
              <a:ext uri="{FF2B5EF4-FFF2-40B4-BE49-F238E27FC236}">
                <a16:creationId xmlns:a16="http://schemas.microsoft.com/office/drawing/2014/main" id="{4A936DB6-238E-4065-55BD-38D3C10951B9}"/>
              </a:ext>
            </a:extLst>
          </p:cNvPr>
          <p:cNvSpPr txBox="1"/>
          <p:nvPr/>
        </p:nvSpPr>
        <p:spPr>
          <a:xfrm>
            <a:off x="305417" y="1920240"/>
            <a:ext cx="4334897" cy="1508760"/>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kumimoji="0" lang="en-US" sz="40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rPr>
              <a:t>The White Lotus Viewership    Highlights</a:t>
            </a:r>
          </a:p>
        </p:txBody>
      </p:sp>
      <p:sp>
        <p:nvSpPr>
          <p:cNvPr id="17" name="TextBox 16">
            <a:extLst>
              <a:ext uri="{FF2B5EF4-FFF2-40B4-BE49-F238E27FC236}">
                <a16:creationId xmlns:a16="http://schemas.microsoft.com/office/drawing/2014/main" id="{FCFA5707-AEDB-C465-463F-67AC9A07985D}"/>
              </a:ext>
            </a:extLst>
          </p:cNvPr>
          <p:cNvSpPr txBox="1"/>
          <p:nvPr/>
        </p:nvSpPr>
        <p:spPr>
          <a:xfrm>
            <a:off x="8485058" y="856945"/>
            <a:ext cx="3008376" cy="205578"/>
          </a:xfrm>
          <a:prstGeom prst="rect">
            <a:avLst/>
          </a:prstGeom>
          <a:noFill/>
        </p:spPr>
        <p:txBody>
          <a:bodyPr wrap="square" lIns="0" tIns="0" rIns="0" bIns="0" rtlCol="0">
            <a:noAutofit/>
          </a:bodyPr>
          <a:lstStyle/>
          <a:p>
            <a:pPr>
              <a:lnSpc>
                <a:spcPct val="110000"/>
              </a:lnSpc>
              <a:spcAft>
                <a:spcPts val="800"/>
              </a:spcAft>
            </a:pPr>
            <a:r>
              <a:rPr lang="en-US" sz="1600" b="1" dirty="0">
                <a:solidFill>
                  <a:srgbClr val="04089B"/>
                </a:solidFill>
                <a:latin typeface="Inter Black" panose="02000503000000020004" pitchFamily="2" charset="0"/>
                <a:ea typeface="Inter Black" panose="02000503000000020004" pitchFamily="2" charset="0"/>
              </a:rPr>
              <a:t>Critical Acclaim</a:t>
            </a:r>
            <a:endParaRPr lang="en-US" sz="1600" b="1" i="0" dirty="0">
              <a:solidFill>
                <a:srgbClr val="04089B"/>
              </a:solidFill>
              <a:effectLst/>
              <a:latin typeface="Inter Black" panose="02000503000000020004" pitchFamily="2" charset="0"/>
              <a:ea typeface="Inter Black" panose="02000503000000020004" pitchFamily="2" charset="0"/>
            </a:endParaRP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sp>
        <p:nvSpPr>
          <p:cNvPr id="18" name="TextBox 17">
            <a:extLst>
              <a:ext uri="{FF2B5EF4-FFF2-40B4-BE49-F238E27FC236}">
                <a16:creationId xmlns:a16="http://schemas.microsoft.com/office/drawing/2014/main" id="{4B3C0D9D-7D50-40F1-5AD4-47FFAA4437FD}"/>
              </a:ext>
            </a:extLst>
          </p:cNvPr>
          <p:cNvSpPr txBox="1"/>
          <p:nvPr/>
        </p:nvSpPr>
        <p:spPr>
          <a:xfrm>
            <a:off x="7468400" y="2637882"/>
            <a:ext cx="3796428" cy="791118"/>
          </a:xfrm>
          <a:prstGeom prst="rect">
            <a:avLst/>
          </a:prstGeom>
          <a:noFill/>
        </p:spPr>
        <p:txBody>
          <a:bodyPr wrap="square" lIns="0" tIns="0" rIns="0" bIns="0" rtlCol="0">
            <a:noAutofit/>
          </a:bodyPr>
          <a:lstStyle/>
          <a:p>
            <a:pPr>
              <a:lnSpc>
                <a:spcPct val="110000"/>
              </a:lnSpc>
              <a:spcAft>
                <a:spcPts val="800"/>
              </a:spcAft>
            </a:pPr>
            <a:r>
              <a:rPr lang="en-US" sz="1600" b="1" i="0" dirty="0">
                <a:solidFill>
                  <a:srgbClr val="04089B"/>
                </a:solidFill>
                <a:effectLst/>
                <a:latin typeface="Inter Black" panose="02000503000000020004" pitchFamily="2" charset="0"/>
                <a:ea typeface="Inter Black" panose="02000503000000020004" pitchFamily="2" charset="0"/>
              </a:rPr>
              <a:t>Most Viewed Title on the Platform</a:t>
            </a:r>
          </a:p>
        </p:txBody>
      </p:sp>
      <p:sp>
        <p:nvSpPr>
          <p:cNvPr id="6" name="TextBox 5">
            <a:extLst>
              <a:ext uri="{FF2B5EF4-FFF2-40B4-BE49-F238E27FC236}">
                <a16:creationId xmlns:a16="http://schemas.microsoft.com/office/drawing/2014/main" id="{A10DBC67-93F7-FF3D-6B65-DC3302409E8B}"/>
              </a:ext>
            </a:extLst>
          </p:cNvPr>
          <p:cNvSpPr txBox="1"/>
          <p:nvPr/>
        </p:nvSpPr>
        <p:spPr>
          <a:xfrm>
            <a:off x="7207893" y="1184243"/>
            <a:ext cx="3942477" cy="983194"/>
          </a:xfrm>
          <a:prstGeom prst="rect">
            <a:avLst/>
          </a:prstGeom>
          <a:noFill/>
        </p:spPr>
        <p:txBody>
          <a:bodyPr wrap="square" lIns="0" tIns="0" rIns="0" bIns="0" rtlCol="0">
            <a:noAutofit/>
          </a:bodyPr>
          <a:lstStyle/>
          <a:p>
            <a:pPr marL="0" lvl="3">
              <a:buClr>
                <a:schemeClr val="tx1"/>
              </a:buClr>
            </a:pPr>
            <a:r>
              <a:rPr lang="en-US" sz="1050" b="1" dirty="0">
                <a:solidFill>
                  <a:srgbClr val="04089B"/>
                </a:solidFill>
                <a:latin typeface="Inter Black" panose="02000503000000020004" pitchFamily="2" charset="0"/>
                <a:ea typeface="Inter Black" panose="02000503000000020004" pitchFamily="2" charset="0"/>
              </a:rPr>
              <a:t>Making a strong initial impact, TWL won 10 Primetime Emmy Awards out of its 20 nominations for S1.</a:t>
            </a:r>
          </a:p>
          <a:p>
            <a:pPr marL="0" lvl="3">
              <a:buClr>
                <a:schemeClr val="tx1"/>
              </a:buClr>
            </a:pPr>
            <a:endParaRPr lang="en-US" sz="1050" b="1" dirty="0">
              <a:solidFill>
                <a:srgbClr val="04089B"/>
              </a:solidFill>
              <a:latin typeface="Inter Black" panose="02000503000000020004" pitchFamily="2" charset="0"/>
              <a:ea typeface="Inter Black" panose="02000503000000020004" pitchFamily="2" charset="0"/>
            </a:endParaRPr>
          </a:p>
          <a:p>
            <a:pPr marL="0" lvl="3">
              <a:buClr>
                <a:schemeClr val="tx1"/>
              </a:buClr>
            </a:pPr>
            <a:r>
              <a:rPr lang="en-US" sz="1050" b="1" dirty="0">
                <a:solidFill>
                  <a:srgbClr val="04089B"/>
                </a:solidFill>
                <a:latin typeface="Inter Black" panose="02000503000000020004" pitchFamily="2" charset="0"/>
                <a:ea typeface="Inter Black" panose="02000503000000020004" pitchFamily="2" charset="0"/>
              </a:rPr>
              <a:t>TWL was consistently ranked as one of the top 5 most in-demand TV shows globally during its airing.</a:t>
            </a:r>
          </a:p>
        </p:txBody>
      </p:sp>
      <p:sp>
        <p:nvSpPr>
          <p:cNvPr id="7" name="Rounded Rectangle 7">
            <a:extLst>
              <a:ext uri="{FF2B5EF4-FFF2-40B4-BE49-F238E27FC236}">
                <a16:creationId xmlns:a16="http://schemas.microsoft.com/office/drawing/2014/main" id="{A4015300-D4E7-36B4-9017-DDD59E167E47}"/>
              </a:ext>
            </a:extLst>
          </p:cNvPr>
          <p:cNvSpPr/>
          <p:nvPr/>
        </p:nvSpPr>
        <p:spPr>
          <a:xfrm>
            <a:off x="7027975" y="4473280"/>
            <a:ext cx="4316342" cy="1444341"/>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sz="1050" b="1" dirty="0">
              <a:solidFill>
                <a:srgbClr val="04089B"/>
              </a:solidFill>
              <a:latin typeface="Inter Black" panose="02000503000000020004" pitchFamily="2" charset="0"/>
              <a:ea typeface="Inter Black" panose="02000503000000020004" pitchFamily="2" charset="0"/>
            </a:endParaRPr>
          </a:p>
          <a:p>
            <a:pPr algn="l"/>
            <a:endParaRPr lang="en-US" sz="1050" b="1" dirty="0">
              <a:solidFill>
                <a:srgbClr val="04089B"/>
              </a:solidFill>
              <a:latin typeface="Inter Black" panose="02000503000000020004" pitchFamily="2" charset="0"/>
              <a:ea typeface="Inter Black" panose="02000503000000020004" pitchFamily="2" charset="0"/>
            </a:endParaRPr>
          </a:p>
          <a:p>
            <a:pPr algn="l"/>
            <a:r>
              <a:rPr lang="en-US" sz="1050" b="1" dirty="0">
                <a:solidFill>
                  <a:srgbClr val="04089B"/>
                </a:solidFill>
                <a:latin typeface="Inter Black" panose="02000503000000020004" pitchFamily="2" charset="0"/>
                <a:ea typeface="Inter Black" panose="02000503000000020004" pitchFamily="2" charset="0"/>
              </a:rPr>
              <a:t>By the end of S2, viewership for the show had  nearly tripled from S1.  S3 surpassed previous seasons with 16M viewers in the US alone. </a:t>
            </a:r>
          </a:p>
          <a:p>
            <a:pPr algn="l"/>
            <a:endParaRPr lang="en-US" sz="1050" b="1" dirty="0">
              <a:solidFill>
                <a:srgbClr val="04089B"/>
              </a:solidFill>
              <a:latin typeface="Inter Black" panose="02000503000000020004" pitchFamily="2" charset="0"/>
              <a:ea typeface="Inter Black" panose="02000503000000020004" pitchFamily="2" charset="0"/>
            </a:endParaRPr>
          </a:p>
          <a:p>
            <a:r>
              <a:rPr lang="en-US" sz="1050" b="1" dirty="0">
                <a:solidFill>
                  <a:srgbClr val="04089B"/>
                </a:solidFill>
                <a:latin typeface="Inter Black" panose="02000503000000020004" pitchFamily="2" charset="0"/>
                <a:ea typeface="Inter Black" panose="02000503000000020004" pitchFamily="2" charset="0"/>
              </a:rPr>
              <a:t>The S3 Finale drew in 6.3M Viewers</a:t>
            </a:r>
          </a:p>
          <a:p>
            <a:endParaRPr lang="en-US" sz="1050" b="1" dirty="0">
              <a:solidFill>
                <a:srgbClr val="04089B"/>
              </a:solidFill>
              <a:effectLst/>
              <a:latin typeface="Inter Black" panose="02000503000000020004" pitchFamily="2" charset="0"/>
              <a:ea typeface="Inter Black" panose="02000503000000020004" pitchFamily="2" charset="0"/>
            </a:endParaRPr>
          </a:p>
        </p:txBody>
      </p:sp>
      <p:sp>
        <p:nvSpPr>
          <p:cNvPr id="9" name="TextBox 8">
            <a:extLst>
              <a:ext uri="{FF2B5EF4-FFF2-40B4-BE49-F238E27FC236}">
                <a16:creationId xmlns:a16="http://schemas.microsoft.com/office/drawing/2014/main" id="{5DEAEB4C-2839-7547-8BDE-A1C1C5299B38}"/>
              </a:ext>
            </a:extLst>
          </p:cNvPr>
          <p:cNvSpPr txBox="1"/>
          <p:nvPr/>
        </p:nvSpPr>
        <p:spPr>
          <a:xfrm>
            <a:off x="8392082" y="4527069"/>
            <a:ext cx="2295130" cy="305938"/>
          </a:xfrm>
          <a:prstGeom prst="rect">
            <a:avLst/>
          </a:prstGeom>
          <a:noFill/>
        </p:spPr>
        <p:txBody>
          <a:bodyPr wrap="square" lIns="0" tIns="0" rIns="0" bIns="0" rtlCol="0">
            <a:noAutofit/>
          </a:bodyPr>
          <a:lstStyle/>
          <a:p>
            <a:pPr>
              <a:lnSpc>
                <a:spcPct val="110000"/>
              </a:lnSpc>
              <a:spcAft>
                <a:spcPts val="800"/>
              </a:spcAft>
            </a:pPr>
            <a:r>
              <a:rPr lang="en-US" sz="1600" b="1" i="0" dirty="0">
                <a:solidFill>
                  <a:srgbClr val="04089B"/>
                </a:solidFill>
                <a:effectLst/>
                <a:latin typeface="Inter Black" panose="02000503000000020004" pitchFamily="2" charset="0"/>
                <a:ea typeface="Inter Black" panose="02000503000000020004" pitchFamily="2" charset="0"/>
              </a:rPr>
              <a:t>Season 3 Success</a:t>
            </a:r>
            <a:endParaRPr lang="en-US" sz="1600" b="1" dirty="0">
              <a:solidFill>
                <a:srgbClr val="04089B"/>
              </a:solidFill>
              <a:latin typeface="Inter Black" panose="02000503000000020004" pitchFamily="2" charset="0"/>
              <a:ea typeface="Inter Black" panose="02000503000000020004" pitchFamily="2" charset="0"/>
            </a:endParaRP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spTree>
    <p:extLst>
      <p:ext uri="{BB962C8B-B14F-4D97-AF65-F5344CB8AC3E}">
        <p14:creationId xmlns:p14="http://schemas.microsoft.com/office/powerpoint/2010/main" val="3159467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8C5E96A-CC5D-50E2-9298-6FECE2BB27BB}"/>
              </a:ext>
            </a:extLst>
          </p:cNvPr>
          <p:cNvSpPr/>
          <p:nvPr/>
        </p:nvSpPr>
        <p:spPr>
          <a:xfrm>
            <a:off x="3759201" y="314326"/>
            <a:ext cx="4813300" cy="1353608"/>
          </a:xfrm>
          <a:prstGeom prst="rect">
            <a:avLst/>
          </a:prstGeom>
          <a:solidFill>
            <a:schemeClr val="accent5">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Inter" panose="02000503000000020004" pitchFamily="2" charset="0"/>
              <a:ea typeface="Inter" panose="02000503000000020004" pitchFamily="2" charset="0"/>
            </a:endParaRPr>
          </a:p>
        </p:txBody>
      </p:sp>
      <p:sp>
        <p:nvSpPr>
          <p:cNvPr id="4" name="Subtitle 2">
            <a:extLst>
              <a:ext uri="{FF2B5EF4-FFF2-40B4-BE49-F238E27FC236}">
                <a16:creationId xmlns:a16="http://schemas.microsoft.com/office/drawing/2014/main" id="{8F229A7B-D2AC-AF52-D368-BC6CC1143C9C}"/>
              </a:ext>
            </a:extLst>
          </p:cNvPr>
          <p:cNvSpPr txBox="1"/>
          <p:nvPr/>
        </p:nvSpPr>
        <p:spPr>
          <a:xfrm>
            <a:off x="1119706" y="2180447"/>
            <a:ext cx="2381094" cy="418035"/>
          </a:xfrm>
          <a:prstGeom prst="roundRect">
            <a:avLst>
              <a:gd name="adj" fmla="val 50000"/>
            </a:avLst>
          </a:prstGeom>
          <a:solidFill>
            <a:schemeClr val="bg1"/>
          </a:solidFill>
        </p:spPr>
        <p:txBody>
          <a:bodyPr vert="horz" lIns="137160" tIns="45720" rIns="0" bIns="4572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600" b="1" spc="200" dirty="0">
                <a:solidFill>
                  <a:srgbClr val="04089B"/>
                </a:solidFill>
                <a:latin typeface="Inter ExtraBold" panose="02000503000000020004" pitchFamily="2" charset="0"/>
                <a:ea typeface="Inter ExtraBold" panose="02000503000000020004" pitchFamily="2" charset="0"/>
              </a:rPr>
              <a:t>Travel Booms</a:t>
            </a:r>
            <a:endParaRPr kumimoji="0" lang="en-US" sz="1600" b="1" i="0" u="none" strike="noStrike" kern="1200" cap="none" spc="200" normalizeH="0" baseline="0" noProof="0" dirty="0">
              <a:ln>
                <a:noFill/>
              </a:ln>
              <a:solidFill>
                <a:srgbClr val="04089B"/>
              </a:solidFill>
              <a:effectLst/>
              <a:uLnTx/>
              <a:uFillTx/>
              <a:latin typeface="Inter ExtraBold" panose="02000503000000020004" pitchFamily="2" charset="0"/>
              <a:ea typeface="Inter ExtraBold" panose="02000503000000020004" pitchFamily="2" charset="0"/>
              <a:cs typeface="+mn-cs"/>
            </a:endParaRPr>
          </a:p>
        </p:txBody>
      </p:sp>
      <p:pic>
        <p:nvPicPr>
          <p:cNvPr id="3" name="Picture 2">
            <a:extLst>
              <a:ext uri="{FF2B5EF4-FFF2-40B4-BE49-F238E27FC236}">
                <a16:creationId xmlns:a16="http://schemas.microsoft.com/office/drawing/2014/main" id="{27B872E8-3132-5EFC-997D-81383DA53728}"/>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t="25000"/>
          <a:stretch/>
        </p:blipFill>
        <p:spPr>
          <a:xfrm>
            <a:off x="0" y="0"/>
            <a:ext cx="12192000" cy="6858000"/>
          </a:xfrm>
          <a:prstGeom prst="rect">
            <a:avLst/>
          </a:prstGeom>
        </p:spPr>
      </p:pic>
      <p:pic>
        <p:nvPicPr>
          <p:cNvPr id="5" name="Picture 4">
            <a:extLst>
              <a:ext uri="{FF2B5EF4-FFF2-40B4-BE49-F238E27FC236}">
                <a16:creationId xmlns:a16="http://schemas.microsoft.com/office/drawing/2014/main" id="{63572DE1-BB68-B8CF-57C2-9FDE4D1860C2}"/>
              </a:ext>
            </a:extLst>
          </p:cNvPr>
          <p:cNvPicPr>
            <a:picLocks noChangeAspect="1"/>
          </p:cNvPicPr>
          <p:nvPr/>
        </p:nvPicPr>
        <p:blipFill>
          <a:blip r:embed="rId4">
            <a:extLst>
              <a:ext uri="{28A0092B-C50C-407E-A947-70E740481C1C}">
                <a14:useLocalDpi xmlns:a14="http://schemas.microsoft.com/office/drawing/2010/main" val="0"/>
              </a:ext>
            </a:extLst>
          </a:blip>
          <a:srcRect t="9275" r="683" b="13625"/>
          <a:stretch/>
        </p:blipFill>
        <p:spPr>
          <a:xfrm>
            <a:off x="3833261" y="382415"/>
            <a:ext cx="4673248" cy="1218628"/>
          </a:xfrm>
          <a:prstGeom prst="rect">
            <a:avLst/>
          </a:prstGeom>
        </p:spPr>
      </p:pic>
      <p:sp>
        <p:nvSpPr>
          <p:cNvPr id="2" name="TextBox 1">
            <a:extLst>
              <a:ext uri="{FF2B5EF4-FFF2-40B4-BE49-F238E27FC236}">
                <a16:creationId xmlns:a16="http://schemas.microsoft.com/office/drawing/2014/main" id="{A5C302BD-14BC-76AE-F0FC-BD354A37A735}"/>
              </a:ext>
            </a:extLst>
          </p:cNvPr>
          <p:cNvSpPr txBox="1"/>
          <p:nvPr/>
        </p:nvSpPr>
        <p:spPr>
          <a:xfrm>
            <a:off x="1119706" y="2881005"/>
            <a:ext cx="3236815" cy="2189233"/>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lang="en-US" sz="1200" dirty="0">
                <a:solidFill>
                  <a:schemeClr val="bg1"/>
                </a:solidFill>
                <a:latin typeface="Inter Black" panose="02000503000000020004" pitchFamily="2" charset="0"/>
                <a:ea typeface="Inter Black" panose="02000503000000020004" pitchFamily="2" charset="0"/>
              </a:rPr>
              <a:t>After S1  </a:t>
            </a:r>
            <a:r>
              <a:rPr kumimoji="0" lang="en-US" sz="12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rPr>
              <a:t>White Lotus, the Four Seasons Resort Maui at Wailea, Hawaii, </a:t>
            </a:r>
            <a:r>
              <a:rPr lang="en-US" sz="1200" dirty="0">
                <a:solidFill>
                  <a:schemeClr val="bg1"/>
                </a:solidFill>
                <a:latin typeface="Inter Black" panose="02000503000000020004" pitchFamily="2" charset="0"/>
                <a:ea typeface="Inter Black" panose="02000503000000020004" pitchFamily="2" charset="0"/>
              </a:rPr>
              <a:t>reported that</a:t>
            </a:r>
            <a:r>
              <a:rPr kumimoji="0" lang="en-US" sz="12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rPr>
              <a:t> it saw a 425% uptick in website visits and 386% increase in hotel availability checks.</a:t>
            </a:r>
            <a:r>
              <a:rPr lang="en-US" sz="1200" dirty="0"/>
              <a:t> ‘</a:t>
            </a:r>
          </a:p>
          <a:p>
            <a:pPr marL="0" marR="0" indent="0" algn="l" defTabSz="914400" rtl="0" eaLnBrk="1" fontAlgn="auto" latinLnBrk="0" hangingPunct="1">
              <a:lnSpc>
                <a:spcPct val="110000"/>
              </a:lnSpc>
              <a:spcBef>
                <a:spcPts val="0"/>
              </a:spcBef>
              <a:spcAft>
                <a:spcPts val="800"/>
              </a:spcAft>
              <a:buClrTx/>
              <a:buSzTx/>
              <a:buFontTx/>
              <a:buNone/>
              <a:tabLst/>
            </a:pPr>
            <a:r>
              <a:rPr lang="en-US" sz="1200" dirty="0">
                <a:solidFill>
                  <a:schemeClr val="bg1"/>
                </a:solidFill>
                <a:latin typeface="Inter Black" panose="02000503000000020004" pitchFamily="2" charset="0"/>
                <a:ea typeface="Inter Black" panose="02000503000000020004" pitchFamily="2" charset="0"/>
              </a:rPr>
              <a:t>During S3, Hotels.com reported a 40% spike in booking interest for the Four Seasons Resort Koh Samui, the primary filming location in Thailand.</a:t>
            </a:r>
            <a:endParaRPr kumimoji="0" lang="en-US" sz="1200" b="0" i="0"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endParaRPr>
          </a:p>
        </p:txBody>
      </p:sp>
      <p:sp>
        <p:nvSpPr>
          <p:cNvPr id="6" name="TextBox 5">
            <a:extLst>
              <a:ext uri="{FF2B5EF4-FFF2-40B4-BE49-F238E27FC236}">
                <a16:creationId xmlns:a16="http://schemas.microsoft.com/office/drawing/2014/main" id="{496122CF-9587-20BD-09DA-81AFE30671BE}"/>
              </a:ext>
            </a:extLst>
          </p:cNvPr>
          <p:cNvSpPr txBox="1"/>
          <p:nvPr/>
        </p:nvSpPr>
        <p:spPr>
          <a:xfrm>
            <a:off x="1145902" y="5235120"/>
            <a:ext cx="2328702" cy="327951"/>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lang="en-US" sz="600" dirty="0">
                <a:solidFill>
                  <a:schemeClr val="bg1"/>
                </a:solidFill>
                <a:latin typeface="Inter Black" panose="02000503000000020004" pitchFamily="2" charset="0"/>
                <a:ea typeface="Inter Black" panose="02000503000000020004" pitchFamily="2" charset="0"/>
              </a:rPr>
              <a:t>Source: h</a:t>
            </a:r>
            <a:r>
              <a:rPr kumimoji="0" lang="en-US" sz="6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rPr>
              <a:t>ttps://www.bbc.com/travel/article/20250213-how-tv-and-film-locations-impact-travel-the-white-lotus-effect</a:t>
            </a:r>
          </a:p>
        </p:txBody>
      </p:sp>
      <p:pic>
        <p:nvPicPr>
          <p:cNvPr id="1026" name="Picture 2">
            <a:extLst>
              <a:ext uri="{FF2B5EF4-FFF2-40B4-BE49-F238E27FC236}">
                <a16:creationId xmlns:a16="http://schemas.microsoft.com/office/drawing/2014/main" id="{3F8CC690-D42D-808E-DB98-A190168C2103}"/>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6190"/>
          <a:stretch/>
        </p:blipFill>
        <p:spPr bwMode="auto">
          <a:xfrm>
            <a:off x="9227745" y="4096176"/>
            <a:ext cx="1657334" cy="1654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Subtitle 2">
            <a:extLst>
              <a:ext uri="{FF2B5EF4-FFF2-40B4-BE49-F238E27FC236}">
                <a16:creationId xmlns:a16="http://schemas.microsoft.com/office/drawing/2014/main" id="{13C020D6-2217-71F4-EB8F-1D2B9853F4B7}"/>
              </a:ext>
            </a:extLst>
          </p:cNvPr>
          <p:cNvSpPr txBox="1"/>
          <p:nvPr/>
        </p:nvSpPr>
        <p:spPr>
          <a:xfrm>
            <a:off x="6603064" y="2201820"/>
            <a:ext cx="2677275" cy="418035"/>
          </a:xfrm>
          <a:prstGeom prst="roundRect">
            <a:avLst>
              <a:gd name="adj" fmla="val 50000"/>
            </a:avLst>
          </a:prstGeom>
          <a:solidFill>
            <a:schemeClr val="bg1"/>
          </a:solidFill>
        </p:spPr>
        <p:txBody>
          <a:bodyPr vert="horz" lIns="137160" tIns="45720" rIns="0" bIns="4572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600" b="1" spc="200" dirty="0">
                <a:solidFill>
                  <a:srgbClr val="04089B"/>
                </a:solidFill>
                <a:latin typeface="Inter ExtraBold" panose="02000503000000020004" pitchFamily="2" charset="0"/>
                <a:ea typeface="Inter ExtraBold" panose="02000503000000020004" pitchFamily="2" charset="0"/>
              </a:rPr>
              <a:t>Social Media Buzz  </a:t>
            </a:r>
            <a:endParaRPr kumimoji="0" lang="en-US" sz="1600" b="1" i="0" u="none" strike="noStrike" kern="1200" cap="none" spc="200" normalizeH="0" baseline="0" noProof="0" dirty="0">
              <a:ln>
                <a:noFill/>
              </a:ln>
              <a:solidFill>
                <a:srgbClr val="04089B"/>
              </a:solidFill>
              <a:effectLst/>
              <a:uLnTx/>
              <a:uFillTx/>
              <a:latin typeface="Inter ExtraBold" panose="02000503000000020004" pitchFamily="2" charset="0"/>
              <a:ea typeface="Inter ExtraBold" panose="02000503000000020004" pitchFamily="2" charset="0"/>
              <a:cs typeface="+mn-cs"/>
            </a:endParaRPr>
          </a:p>
        </p:txBody>
      </p:sp>
      <p:pic>
        <p:nvPicPr>
          <p:cNvPr id="15" name="Picture 14" descr="A collage of a person&#10;&#10;AI-generated content may be incorrect.">
            <a:extLst>
              <a:ext uri="{FF2B5EF4-FFF2-40B4-BE49-F238E27FC236}">
                <a16:creationId xmlns:a16="http://schemas.microsoft.com/office/drawing/2014/main" id="{2B993171-8616-7CF0-8067-B2E52EE3E38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282180" y="4385273"/>
            <a:ext cx="2346242" cy="1364988"/>
          </a:xfrm>
          <a:prstGeom prst="rect">
            <a:avLst/>
          </a:prstGeom>
        </p:spPr>
      </p:pic>
      <p:pic>
        <p:nvPicPr>
          <p:cNvPr id="17" name="Picture 16" descr="A person with her eyes closed&#10;&#10;AI-generated content may be incorrect.">
            <a:extLst>
              <a:ext uri="{FF2B5EF4-FFF2-40B4-BE49-F238E27FC236}">
                <a16:creationId xmlns:a16="http://schemas.microsoft.com/office/drawing/2014/main" id="{26466C5B-8FAA-448D-B6F5-6F39087DE9D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45589" y="4385273"/>
            <a:ext cx="1364989" cy="1364989"/>
          </a:xfrm>
          <a:prstGeom prst="rect">
            <a:avLst/>
          </a:prstGeom>
        </p:spPr>
      </p:pic>
      <p:pic>
        <p:nvPicPr>
          <p:cNvPr id="19" name="Picture 18" descr="A person in an orange shirt&#10;&#10;AI-generated content may be incorrect.">
            <a:extLst>
              <a:ext uri="{FF2B5EF4-FFF2-40B4-BE49-F238E27FC236}">
                <a16:creationId xmlns:a16="http://schemas.microsoft.com/office/drawing/2014/main" id="{BCC54235-877C-FC3D-CE3C-9D6FE3BF5DC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772827" y="2906799"/>
            <a:ext cx="2337751" cy="1356168"/>
          </a:xfrm>
          <a:prstGeom prst="rect">
            <a:avLst/>
          </a:prstGeom>
        </p:spPr>
      </p:pic>
      <p:pic>
        <p:nvPicPr>
          <p:cNvPr id="21" name="Picture 20" descr="A person in a dark shirt&#10;&#10;AI-generated content may be incorrect.">
            <a:extLst>
              <a:ext uri="{FF2B5EF4-FFF2-40B4-BE49-F238E27FC236}">
                <a16:creationId xmlns:a16="http://schemas.microsoft.com/office/drawing/2014/main" id="{65C3DFF1-8DB7-D729-112D-E3F602F7D2C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236235" y="2906798"/>
            <a:ext cx="1657334" cy="1081001"/>
          </a:xfrm>
          <a:prstGeom prst="rect">
            <a:avLst/>
          </a:prstGeom>
        </p:spPr>
      </p:pic>
      <p:pic>
        <p:nvPicPr>
          <p:cNvPr id="27" name="Picture 26" descr="A person with a flower in her ear&#10;&#10;AI-generated content may be incorrect.">
            <a:extLst>
              <a:ext uri="{FF2B5EF4-FFF2-40B4-BE49-F238E27FC236}">
                <a16:creationId xmlns:a16="http://schemas.microsoft.com/office/drawing/2014/main" id="{EB0508A1-38FC-20BA-E486-9434AEBE2BBC}"/>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5293563" y="2906798"/>
            <a:ext cx="1353608" cy="1353608"/>
          </a:xfrm>
          <a:prstGeom prst="rect">
            <a:avLst/>
          </a:prstGeom>
        </p:spPr>
      </p:pic>
    </p:spTree>
    <p:extLst>
      <p:ext uri="{BB962C8B-B14F-4D97-AF65-F5344CB8AC3E}">
        <p14:creationId xmlns:p14="http://schemas.microsoft.com/office/powerpoint/2010/main" val="3564495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35" descr="A group of people walking down a sidewalk&#10;&#10;AI-generated content may be incorrect.">
            <a:extLst>
              <a:ext uri="{FF2B5EF4-FFF2-40B4-BE49-F238E27FC236}">
                <a16:creationId xmlns:a16="http://schemas.microsoft.com/office/drawing/2014/main" id="{5F9313BE-EA17-9A32-BE8B-AC36C65C1F4D}"/>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r="881" b="10484"/>
          <a:stretch/>
        </p:blipFill>
        <p:spPr>
          <a:xfrm>
            <a:off x="-11365" y="11394"/>
            <a:ext cx="12203365" cy="6491006"/>
          </a:xfrm>
          <a:prstGeom prst="rect">
            <a:avLst/>
          </a:prstGeom>
        </p:spPr>
      </p:pic>
      <p:sp>
        <p:nvSpPr>
          <p:cNvPr id="30" name="Rounded Rectangle 7">
            <a:extLst>
              <a:ext uri="{FF2B5EF4-FFF2-40B4-BE49-F238E27FC236}">
                <a16:creationId xmlns:a16="http://schemas.microsoft.com/office/drawing/2014/main" id="{0D128262-4F83-AC8F-E4D5-877EE1165B11}"/>
              </a:ext>
            </a:extLst>
          </p:cNvPr>
          <p:cNvSpPr>
            <a:spLocks noGrp="1" noRot="1" noMove="1" noResize="1" noEditPoints="1" noAdjustHandles="1" noChangeArrowheads="1" noChangeShapeType="1"/>
          </p:cNvSpPr>
          <p:nvPr/>
        </p:nvSpPr>
        <p:spPr>
          <a:xfrm>
            <a:off x="823537" y="4226636"/>
            <a:ext cx="2372945" cy="2120474"/>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Inter Black" panose="02000503000000020004" pitchFamily="2" charset="0"/>
              <a:ea typeface="Inter Black" panose="02000503000000020004" pitchFamily="2" charset="0"/>
            </a:endParaRPr>
          </a:p>
        </p:txBody>
      </p:sp>
      <p:sp>
        <p:nvSpPr>
          <p:cNvPr id="29" name="Rounded Rectangle 7">
            <a:extLst>
              <a:ext uri="{FF2B5EF4-FFF2-40B4-BE49-F238E27FC236}">
                <a16:creationId xmlns:a16="http://schemas.microsoft.com/office/drawing/2014/main" id="{ACBCBBF1-495E-2F96-2ABF-8FD90D49A254}"/>
              </a:ext>
            </a:extLst>
          </p:cNvPr>
          <p:cNvSpPr>
            <a:spLocks noGrp="1" noRot="1" noMove="1" noResize="1" noEditPoints="1" noAdjustHandles="1" noChangeArrowheads="1" noChangeShapeType="1"/>
          </p:cNvSpPr>
          <p:nvPr/>
        </p:nvSpPr>
        <p:spPr>
          <a:xfrm>
            <a:off x="3500500" y="4240927"/>
            <a:ext cx="2372945" cy="2106183"/>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Inter Black" panose="02000503000000020004" pitchFamily="2" charset="0"/>
              <a:ea typeface="Inter Black" panose="02000503000000020004" pitchFamily="2" charset="0"/>
            </a:endParaRPr>
          </a:p>
        </p:txBody>
      </p:sp>
      <p:sp>
        <p:nvSpPr>
          <p:cNvPr id="34" name="ADVERTISER">
            <a:extLst>
              <a:ext uri="{FF2B5EF4-FFF2-40B4-BE49-F238E27FC236}">
                <a16:creationId xmlns:a16="http://schemas.microsoft.com/office/drawing/2014/main" id="{432FC900-0533-2346-AF1A-8BE2263F8740}"/>
              </a:ext>
            </a:extLst>
          </p:cNvPr>
          <p:cNvSpPr txBox="1">
            <a:spLocks noGrp="1" noRot="1" noMove="1" noResize="1" noEditPoints="1" noAdjustHandles="1" noChangeArrowheads="1" noChangeShapeType="1"/>
          </p:cNvSpPr>
          <p:nvPr/>
        </p:nvSpPr>
        <p:spPr>
          <a:xfrm>
            <a:off x="1040329" y="3305890"/>
            <a:ext cx="2460171" cy="738664"/>
          </a:xfrm>
          <a:prstGeom prst="rect">
            <a:avLst/>
          </a:prstGeom>
          <a:noFill/>
          <a:ln w="25400">
            <a:noFill/>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wrap="square" lIns="0" tIns="0" rIns="0" bIns="0" anchor="ctr">
            <a:spAutoFit/>
          </a:bodyPr>
          <a:lstStyle>
            <a:lvl1pPr>
              <a:lnSpc>
                <a:spcPct val="80000"/>
              </a:lnSpc>
              <a:defRPr sz="3000" cap="all" spc="149">
                <a:solidFill>
                  <a:srgbClr val="600FEB"/>
                </a:solidFill>
              </a:defRPr>
            </a:lvl1pPr>
          </a:lstStyle>
          <a:p>
            <a:pPr marL="0" marR="0" lvl="0" indent="0" defTabSz="457200" rtl="0" eaLnBrk="1" fontAlgn="auto" latinLnBrk="0" hangingPunct="1">
              <a:lnSpc>
                <a:spcPct val="80000"/>
              </a:lnSpc>
              <a:spcBef>
                <a:spcPts val="0"/>
              </a:spcBef>
              <a:spcAft>
                <a:spcPts val="0"/>
              </a:spcAft>
              <a:buClrTx/>
              <a:buSzTx/>
              <a:buFontTx/>
              <a:buNone/>
              <a:tabLst/>
              <a:defRPr/>
            </a:pPr>
            <a:r>
              <a:rPr kumimoji="0" lang="en-US" sz="2000" b="1" u="none" strike="noStrike" kern="1200" cap="none" spc="0" normalizeH="0" baseline="0" noProof="0" dirty="0">
                <a:ln>
                  <a:noFill/>
                </a:ln>
                <a:solidFill>
                  <a:schemeClr val="bg1"/>
                </a:solidFill>
                <a:effectLst/>
                <a:uLnTx/>
                <a:uFillTx/>
                <a:latin typeface="Inter Black" panose="02000503000000020004" pitchFamily="2" charset="0"/>
                <a:ea typeface="Inter Black" panose="02000503000000020004" pitchFamily="2" charset="0"/>
                <a:cs typeface="ATT Aleck Cd" panose="020B0506020203020204" pitchFamily="34" charset="0"/>
                <a:sym typeface="ATT Aleck Cd"/>
              </a:rPr>
              <a:t>$3.2M Title Sponsorship Campaign</a:t>
            </a:r>
          </a:p>
        </p:txBody>
      </p:sp>
      <p:sp>
        <p:nvSpPr>
          <p:cNvPr id="7" name="Rectangle 6">
            <a:extLst>
              <a:ext uri="{FF2B5EF4-FFF2-40B4-BE49-F238E27FC236}">
                <a16:creationId xmlns:a16="http://schemas.microsoft.com/office/drawing/2014/main" id="{B3FC484A-6EF2-4444-A2EC-C0CDCA3C9A99}"/>
              </a:ext>
            </a:extLst>
          </p:cNvPr>
          <p:cNvSpPr>
            <a:spLocks noGrp="1" noRot="1" noMove="1" noResize="1" noEditPoints="1" noAdjustHandles="1" noChangeArrowheads="1" noChangeShapeType="1"/>
          </p:cNvSpPr>
          <p:nvPr/>
        </p:nvSpPr>
        <p:spPr>
          <a:xfrm>
            <a:off x="490890" y="2260818"/>
            <a:ext cx="8627571" cy="3693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E1E1E"/>
              </a:solidFill>
              <a:effectLst/>
              <a:uLnTx/>
              <a:uFillTx/>
              <a:latin typeface="Calibri" panose="020F0502020204030204"/>
              <a:ea typeface="+mn-ea"/>
              <a:cs typeface="+mn-cs"/>
            </a:endParaRPr>
          </a:p>
        </p:txBody>
      </p:sp>
      <p:sp>
        <p:nvSpPr>
          <p:cNvPr id="21" name="Text Placeholder 27">
            <a:extLst>
              <a:ext uri="{FF2B5EF4-FFF2-40B4-BE49-F238E27FC236}">
                <a16:creationId xmlns:a16="http://schemas.microsoft.com/office/drawing/2014/main" id="{191CD071-8605-6A10-CE6A-E31BD934E947}"/>
              </a:ext>
            </a:extLst>
          </p:cNvPr>
          <p:cNvSpPr txBox="1">
            <a:spLocks noGrp="1" noRot="1" noMove="1" noResize="1" noEditPoints="1" noAdjustHandles="1" noChangeArrowheads="1" noChangeShapeType="1"/>
          </p:cNvSpPr>
          <p:nvPr/>
        </p:nvSpPr>
        <p:spPr>
          <a:xfrm>
            <a:off x="108488" y="6251864"/>
            <a:ext cx="12192000" cy="675878"/>
          </a:xfrm>
          <a:prstGeom prst="rect">
            <a:avLst/>
          </a:prstGeom>
        </p:spPr>
        <p:txBody>
          <a:bodyPr lIns="137160" tIns="0" rIns="22857" bIns="457200" anchor="b">
            <a:noAutofit/>
          </a:bodyPr>
          <a:lstStyle>
            <a:lvl1pPr marL="0" indent="0" algn="ctr" defTabSz="914400" rtl="0" eaLnBrk="1" latinLnBrk="0" hangingPunct="1">
              <a:lnSpc>
                <a:spcPct val="100000"/>
              </a:lnSpc>
              <a:spcBef>
                <a:spcPts val="1000"/>
              </a:spcBef>
              <a:spcAft>
                <a:spcPts val="0"/>
              </a:spcAft>
              <a:buFont typeface="Arial" panose="020B0604020202020204" pitchFamily="34" charset="0"/>
              <a:buNone/>
              <a:tabLst/>
              <a:defRPr sz="1300" b="1" i="0" kern="1200">
                <a:solidFill>
                  <a:schemeClr val="tx1"/>
                </a:solidFill>
                <a:latin typeface="ATT Aleck Sans" panose="020B0503020203020204" pitchFamily="34" charset="0"/>
                <a:ea typeface="+mn-ea"/>
                <a:cs typeface="ATT Aleck Sans" panose="020B0503020203020204" pitchFamily="34" charset="0"/>
              </a:defRPr>
            </a:lvl1pPr>
            <a:lvl2pPr marL="238125" indent="-209550" algn="l" defTabSz="914400" rtl="0" eaLnBrk="1" latinLnBrk="0" hangingPunct="1">
              <a:lnSpc>
                <a:spcPct val="115000"/>
              </a:lnSpc>
              <a:spcBef>
                <a:spcPts val="600"/>
              </a:spcBef>
              <a:spcAft>
                <a:spcPts val="600"/>
              </a:spcAft>
              <a:buSzPct val="100000"/>
              <a:buFont typeface="System Font Regular"/>
              <a:buChar char="▸"/>
              <a:tabLst/>
              <a:defRPr sz="1400" b="0" i="0" kern="1200">
                <a:solidFill>
                  <a:schemeClr val="tx1"/>
                </a:solidFill>
                <a:latin typeface="ATT Aleck Sans" panose="020B0503020203020204" pitchFamily="34" charset="0"/>
                <a:ea typeface="+mn-ea"/>
                <a:cs typeface="ATT Aleck Sans" panose="020B0503020203020204" pitchFamily="34" charset="0"/>
              </a:defRPr>
            </a:lvl2pPr>
            <a:lvl3pPr marL="525463" indent="-117475" algn="l" defTabSz="914400" rtl="0" eaLnBrk="1" latinLnBrk="0" hangingPunct="1">
              <a:lnSpc>
                <a:spcPct val="115000"/>
              </a:lnSpc>
              <a:spcBef>
                <a:spcPts val="600"/>
              </a:spcBef>
              <a:spcAft>
                <a:spcPts val="200"/>
              </a:spcAft>
              <a:buSzPct val="100000"/>
              <a:buFont typeface="Arial" panose="020B0604020202020204" pitchFamily="34" charset="0"/>
              <a:buChar char="•"/>
              <a:tabLst/>
              <a:defRPr sz="1100" b="0" i="0" kern="1200">
                <a:solidFill>
                  <a:schemeClr val="tx1"/>
                </a:solidFill>
                <a:latin typeface="ATT Aleck Sans" panose="020B0503020203020204" pitchFamily="34" charset="0"/>
                <a:ea typeface="+mn-ea"/>
                <a:cs typeface="ATT Aleck Sans" panose="020B0503020203020204" pitchFamily="34" charset="0"/>
              </a:defRPr>
            </a:lvl3pPr>
            <a:lvl4pPr marL="865188" indent="-122238" algn="l" defTabSz="914400" rtl="0" eaLnBrk="1" latinLnBrk="0" hangingPunct="1">
              <a:lnSpc>
                <a:spcPct val="115000"/>
              </a:lnSpc>
              <a:spcBef>
                <a:spcPts val="0"/>
              </a:spcBef>
              <a:spcAft>
                <a:spcPts val="200"/>
              </a:spcAft>
              <a:buSzPct val="100000"/>
              <a:buFont typeface="System Font Regular"/>
              <a:buChar char="-"/>
              <a:tabLst/>
              <a:defRPr sz="1000" b="0" i="0" kern="1200">
                <a:solidFill>
                  <a:schemeClr val="tx1"/>
                </a:solidFill>
                <a:latin typeface="ATT Aleck Sans" panose="020B0503020203020204" pitchFamily="34" charset="0"/>
                <a:ea typeface="+mn-ea"/>
                <a:cs typeface="ATT Aleck Sans" panose="020B0503020203020204" pitchFamily="34" charset="0"/>
              </a:defRPr>
            </a:lvl4pPr>
            <a:lvl5pPr marL="865188" indent="-122238" algn="l" defTabSz="914400" rtl="0" eaLnBrk="1" latinLnBrk="0" hangingPunct="1">
              <a:lnSpc>
                <a:spcPct val="115000"/>
              </a:lnSpc>
              <a:spcBef>
                <a:spcPts val="0"/>
              </a:spcBef>
              <a:spcAft>
                <a:spcPts val="200"/>
              </a:spcAft>
              <a:buSzPct val="100000"/>
              <a:buFont typeface="System Font Regular"/>
              <a:buChar char="-"/>
              <a:tabLst/>
              <a:defRPr sz="1000" b="0" i="0" kern="1200">
                <a:solidFill>
                  <a:schemeClr val="tx1"/>
                </a:solidFill>
                <a:latin typeface="ATT Aleck Sans" panose="020B0503020203020204" pitchFamily="34" charset="0"/>
                <a:ea typeface="+mn-ea"/>
                <a:cs typeface="ATT Aleck Sans" panose="020B0503020203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500" i="0" u="none" strike="noStrike" kern="1200" cap="none" spc="0" normalizeH="0" baseline="0" noProof="0">
                <a:ln>
                  <a:noFill/>
                </a:ln>
                <a:solidFill>
                  <a:srgbClr val="FFFFFF">
                    <a:alpha val="40000"/>
                  </a:srgbClr>
                </a:solidFill>
                <a:effectLst/>
                <a:uLnTx/>
                <a:uFillTx/>
                <a:latin typeface="Inter" panose="02000503000000020004" pitchFamily="2" charset="0"/>
                <a:ea typeface="Inter" panose="02000503000000020004" pitchFamily="2" charset="0"/>
              </a:rPr>
              <a:t>SOURCE: </a:t>
            </a:r>
            <a:r>
              <a:rPr kumimoji="0" lang="en-US" sz="500" b="0" i="0" u="none" strike="noStrike" kern="1200" cap="none" spc="0" normalizeH="0" baseline="0" noProof="0">
                <a:ln>
                  <a:noFill/>
                </a:ln>
                <a:solidFill>
                  <a:srgbClr val="FFFFFF">
                    <a:alpha val="40000"/>
                  </a:srgbClr>
                </a:solidFill>
                <a:effectLst/>
                <a:uLnTx/>
                <a:uFillTx/>
                <a:latin typeface="Inter" panose="02000503000000020004" pitchFamily="2" charset="0"/>
                <a:ea typeface="Inter" panose="02000503000000020004" pitchFamily="2" charset="0"/>
              </a:rPr>
              <a:t>TBD</a:t>
            </a:r>
          </a:p>
        </p:txBody>
      </p:sp>
      <p:sp>
        <p:nvSpPr>
          <p:cNvPr id="4" name="TextBox 3">
            <a:extLst>
              <a:ext uri="{FF2B5EF4-FFF2-40B4-BE49-F238E27FC236}">
                <a16:creationId xmlns:a16="http://schemas.microsoft.com/office/drawing/2014/main" id="{D9255D4B-7D43-84A9-FE93-85E291184951}"/>
              </a:ext>
            </a:extLst>
          </p:cNvPr>
          <p:cNvSpPr txBox="1">
            <a:spLocks noGrp="1" noRot="1" noMove="1" noResize="1" noEditPoints="1" noAdjustHandles="1" noChangeArrowheads="1" noChangeShapeType="1"/>
          </p:cNvSpPr>
          <p:nvPr/>
        </p:nvSpPr>
        <p:spPr>
          <a:xfrm>
            <a:off x="887994" y="4255943"/>
            <a:ext cx="2263434" cy="1923604"/>
          </a:xfrm>
          <a:prstGeom prst="rect">
            <a:avLst/>
          </a:prstGeom>
          <a:noFill/>
        </p:spPr>
        <p:txBody>
          <a:bodyPr wrap="square">
            <a:spAutoFit/>
          </a:bodyPr>
          <a:lstStyle/>
          <a:p>
            <a:pPr marL="0" lvl="3" algn="ctr">
              <a:buClr>
                <a:schemeClr val="tx1"/>
              </a:buClr>
            </a:pPr>
            <a:endParaRPr lang="en-US" sz="1400" b="1" i="0" dirty="0">
              <a:solidFill>
                <a:srgbClr val="04089B"/>
              </a:solidFill>
              <a:effectLst/>
              <a:latin typeface="Inter Black" panose="02000503000000020004" pitchFamily="2" charset="0"/>
              <a:ea typeface="Inter Black" panose="02000503000000020004" pitchFamily="2" charset="0"/>
            </a:endParaRPr>
          </a:p>
          <a:p>
            <a:pPr marL="285750" lvl="3" indent="-285750">
              <a:buClr>
                <a:schemeClr val="tx1"/>
              </a:buClr>
              <a:buFont typeface="Arial" panose="020B0604020202020204" pitchFamily="34" charset="0"/>
              <a:buChar char="•"/>
            </a:pPr>
            <a:r>
              <a:rPr lang="en-US" sz="1050" dirty="0">
                <a:solidFill>
                  <a:srgbClr val="04089B"/>
                </a:solidFill>
                <a:latin typeface="Inter Black" panose="02000503000000020004" pitchFamily="2" charset="0"/>
                <a:ea typeface="Inter Black" panose="02000503000000020004" pitchFamily="2" charset="0"/>
              </a:rPr>
              <a:t>TS In-Front: S1-3</a:t>
            </a:r>
          </a:p>
          <a:p>
            <a:pPr marL="285750" lvl="3" indent="-285750">
              <a:buClr>
                <a:schemeClr val="tx1"/>
              </a:buClr>
              <a:buFont typeface="Arial" panose="020B0604020202020204" pitchFamily="34" charset="0"/>
              <a:buChar char="•"/>
            </a:pPr>
            <a:r>
              <a:rPr lang="en-US" sz="1050" dirty="0">
                <a:solidFill>
                  <a:srgbClr val="04089B"/>
                </a:solidFill>
                <a:latin typeface="Inter Black" panose="02000503000000020004" pitchFamily="2" charset="0"/>
                <a:ea typeface="Inter Black" panose="02000503000000020004" pitchFamily="2" charset="0"/>
              </a:rPr>
              <a:t>2x Interactive Units </a:t>
            </a:r>
          </a:p>
          <a:p>
            <a:pPr marL="285750" lvl="3" indent="-285750">
              <a:buClr>
                <a:schemeClr val="tx1"/>
              </a:buClr>
              <a:buFont typeface="Arial" panose="020B0604020202020204" pitchFamily="34" charset="0"/>
              <a:buChar char="•"/>
            </a:pPr>
            <a:r>
              <a:rPr lang="en-US" sz="1050" dirty="0">
                <a:solidFill>
                  <a:srgbClr val="04089B"/>
                </a:solidFill>
                <a:latin typeface="Inter Black" panose="02000503000000020004" pitchFamily="2" charset="0"/>
                <a:ea typeface="Inter Black" panose="02000503000000020004" pitchFamily="2" charset="0"/>
              </a:rPr>
              <a:t>2x Brand Blocks</a:t>
            </a:r>
          </a:p>
          <a:p>
            <a:pPr marL="285750" lvl="3" indent="-285750">
              <a:buClr>
                <a:schemeClr val="tx1"/>
              </a:buClr>
              <a:buFont typeface="Arial" panose="020B0604020202020204" pitchFamily="34" charset="0"/>
              <a:buChar char="•"/>
            </a:pPr>
            <a:r>
              <a:rPr lang="en-US" sz="1050" dirty="0">
                <a:solidFill>
                  <a:srgbClr val="04089B"/>
                </a:solidFill>
                <a:latin typeface="Inter Black" panose="02000503000000020004" pitchFamily="2" charset="0"/>
                <a:ea typeface="Inter Black" panose="02000503000000020004" pitchFamily="2" charset="0"/>
              </a:rPr>
              <a:t>Co-Branded Promo Bumper</a:t>
            </a:r>
          </a:p>
          <a:p>
            <a:pPr marL="285750" lvl="3" indent="-285750">
              <a:buClr>
                <a:schemeClr val="tx1"/>
              </a:buClr>
              <a:buFont typeface="Arial" panose="020B0604020202020204" pitchFamily="34" charset="0"/>
              <a:buChar char="•"/>
            </a:pPr>
            <a:r>
              <a:rPr lang="en-US" sz="1050" dirty="0">
                <a:solidFill>
                  <a:srgbClr val="04089B"/>
                </a:solidFill>
                <a:latin typeface="Inter Black" panose="02000503000000020004" pitchFamily="2" charset="0"/>
                <a:ea typeface="Inter Black" panose="02000503000000020004" pitchFamily="2" charset="0"/>
              </a:rPr>
              <a:t>4x Character Vignettes on Social </a:t>
            </a:r>
          </a:p>
          <a:p>
            <a:pPr marL="285750" lvl="3" indent="-285750">
              <a:buClr>
                <a:schemeClr val="tx1"/>
              </a:buClr>
              <a:buFont typeface="Arial" panose="020B0604020202020204" pitchFamily="34" charset="0"/>
              <a:buChar char="•"/>
            </a:pPr>
            <a:r>
              <a:rPr lang="en-US" sz="1050" dirty="0">
                <a:solidFill>
                  <a:srgbClr val="04089B"/>
                </a:solidFill>
                <a:latin typeface="Inter Black" panose="02000503000000020004" pitchFamily="2" charset="0"/>
                <a:ea typeface="Inter Black" panose="02000503000000020004" pitchFamily="2" charset="0"/>
              </a:rPr>
              <a:t>Run of Max (Targeted to 21-44 &amp; HHI $75K+)</a:t>
            </a:r>
          </a:p>
          <a:p>
            <a:pPr marL="0" lvl="3">
              <a:buClr>
                <a:schemeClr val="tx1"/>
              </a:buClr>
            </a:pPr>
            <a:endParaRPr lang="en-US" sz="1050" dirty="0">
              <a:solidFill>
                <a:srgbClr val="04089B"/>
              </a:solidFill>
              <a:latin typeface="Inter Black" panose="02000503000000020004" pitchFamily="2" charset="0"/>
              <a:ea typeface="Inter Black" panose="02000503000000020004" pitchFamily="2" charset="0"/>
            </a:endParaRPr>
          </a:p>
        </p:txBody>
      </p:sp>
      <p:sp>
        <p:nvSpPr>
          <p:cNvPr id="17" name="Rounded Rectangle 7">
            <a:extLst>
              <a:ext uri="{FF2B5EF4-FFF2-40B4-BE49-F238E27FC236}">
                <a16:creationId xmlns:a16="http://schemas.microsoft.com/office/drawing/2014/main" id="{C0E045C5-BFE0-AF1F-D27B-1635DE0F4710}"/>
              </a:ext>
            </a:extLst>
          </p:cNvPr>
          <p:cNvSpPr>
            <a:spLocks noGrp="1" noRot="1" noMove="1" noResize="1" noEditPoints="1" noAdjustHandles="1" noChangeArrowheads="1" noChangeShapeType="1"/>
          </p:cNvSpPr>
          <p:nvPr/>
        </p:nvSpPr>
        <p:spPr>
          <a:xfrm>
            <a:off x="6177463" y="4259448"/>
            <a:ext cx="2372945" cy="2106183"/>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Inter Black" panose="02000503000000020004" pitchFamily="2" charset="0"/>
              <a:ea typeface="Inter Black" panose="02000503000000020004" pitchFamily="2" charset="0"/>
            </a:endParaRPr>
          </a:p>
        </p:txBody>
      </p:sp>
      <p:sp>
        <p:nvSpPr>
          <p:cNvPr id="25" name="Rounded Rectangle 7">
            <a:extLst>
              <a:ext uri="{FF2B5EF4-FFF2-40B4-BE49-F238E27FC236}">
                <a16:creationId xmlns:a16="http://schemas.microsoft.com/office/drawing/2014/main" id="{D7EEF3B1-DB06-9438-D29D-ABFD262B109A}"/>
              </a:ext>
            </a:extLst>
          </p:cNvPr>
          <p:cNvSpPr>
            <a:spLocks noGrp="1" noRot="1" noMove="1" noResize="1" noEditPoints="1" noAdjustHandles="1" noChangeArrowheads="1" noChangeShapeType="1"/>
          </p:cNvSpPr>
          <p:nvPr/>
        </p:nvSpPr>
        <p:spPr>
          <a:xfrm>
            <a:off x="8916011" y="4259448"/>
            <a:ext cx="2439406" cy="2106183"/>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Inter Black" panose="02000503000000020004" pitchFamily="2" charset="0"/>
              <a:ea typeface="Inter Black" panose="02000503000000020004" pitchFamily="2" charset="0"/>
            </a:endParaRPr>
          </a:p>
        </p:txBody>
      </p:sp>
      <p:sp>
        <p:nvSpPr>
          <p:cNvPr id="3" name="TextBox 2">
            <a:extLst>
              <a:ext uri="{FF2B5EF4-FFF2-40B4-BE49-F238E27FC236}">
                <a16:creationId xmlns:a16="http://schemas.microsoft.com/office/drawing/2014/main" id="{58B2C2F6-1DD5-2015-7D3F-03EBB34BF002}"/>
              </a:ext>
            </a:extLst>
          </p:cNvPr>
          <p:cNvSpPr txBox="1"/>
          <p:nvPr/>
        </p:nvSpPr>
        <p:spPr>
          <a:xfrm>
            <a:off x="9158438" y="4423473"/>
            <a:ext cx="2109142" cy="1744253"/>
          </a:xfrm>
          <a:prstGeom prst="rect">
            <a:avLst/>
          </a:prstGeom>
          <a:noFill/>
        </p:spPr>
        <p:txBody>
          <a:bodyPr wrap="square" lIns="0" tIns="0" rIns="0" bIns="0" rtlCol="0">
            <a:noAutofit/>
          </a:bodyPr>
          <a:lstStyle/>
          <a:p>
            <a:pPr marL="0" lvl="3">
              <a:buClr>
                <a:schemeClr val="tx1"/>
              </a:buClr>
            </a:pPr>
            <a:r>
              <a:rPr lang="en-US" sz="1050" dirty="0">
                <a:solidFill>
                  <a:srgbClr val="04089B"/>
                </a:solidFill>
                <a:latin typeface="Inter Black"/>
                <a:ea typeface="Inter Black" panose="02000503000000020004" pitchFamily="2" charset="0"/>
              </a:rPr>
              <a:t>We collaborated with  our research team to develop a cohesive Brand Lift Study  </a:t>
            </a:r>
          </a:p>
          <a:p>
            <a:pPr marL="0" lvl="3">
              <a:buClr>
                <a:schemeClr val="tx1"/>
              </a:buClr>
            </a:pPr>
            <a:endParaRPr lang="en-US" sz="1050" dirty="0">
              <a:solidFill>
                <a:srgbClr val="04089B"/>
              </a:solidFill>
              <a:latin typeface="Inter Black"/>
              <a:ea typeface="Inter Black" panose="02000503000000020004" pitchFamily="2" charset="0"/>
            </a:endParaRPr>
          </a:p>
          <a:p>
            <a:pPr marL="0" lvl="3">
              <a:buClr>
                <a:schemeClr val="tx1"/>
              </a:buClr>
            </a:pPr>
            <a:r>
              <a:rPr lang="en-US" sz="1050" dirty="0">
                <a:solidFill>
                  <a:srgbClr val="04089B"/>
                </a:solidFill>
                <a:latin typeface="Inter Black"/>
                <a:ea typeface="Inter Black" panose="02000503000000020004" pitchFamily="2" charset="0"/>
              </a:rPr>
              <a:t>Goal: To evaluate how AMEX’s sponsorship of The White Lotus influenced the perception of owning an AMEX card as a pathway to luxury.</a:t>
            </a: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sp>
        <p:nvSpPr>
          <p:cNvPr id="6" name="TextBox 5">
            <a:extLst>
              <a:ext uri="{FF2B5EF4-FFF2-40B4-BE49-F238E27FC236}">
                <a16:creationId xmlns:a16="http://schemas.microsoft.com/office/drawing/2014/main" id="{154586D0-90C5-76C6-4849-D1F08ACEADCA}"/>
              </a:ext>
            </a:extLst>
          </p:cNvPr>
          <p:cNvSpPr txBox="1"/>
          <p:nvPr/>
        </p:nvSpPr>
        <p:spPr>
          <a:xfrm>
            <a:off x="9158438" y="3732971"/>
            <a:ext cx="2372945" cy="442339"/>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kumimoji="0" lang="en-US" sz="20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rPr>
              <a:t>Brand Lift Study</a:t>
            </a:r>
          </a:p>
        </p:txBody>
      </p:sp>
      <p:pic>
        <p:nvPicPr>
          <p:cNvPr id="31" name="Picture 30" descr="A black background with white text">
            <a:extLst>
              <a:ext uri="{FF2B5EF4-FFF2-40B4-BE49-F238E27FC236}">
                <a16:creationId xmlns:a16="http://schemas.microsoft.com/office/drawing/2014/main" id="{CC25215C-902E-04EB-9925-E9185DC93E1C}"/>
              </a:ext>
            </a:extLst>
          </p:cNvPr>
          <p:cNvPicPr>
            <a:picLocks noChangeAspect="1"/>
          </p:cNvPicPr>
          <p:nvPr/>
        </p:nvPicPr>
        <p:blipFill>
          <a:blip r:embed="rId4">
            <a:extLst>
              <a:ext uri="{28A0092B-C50C-407E-A947-70E740481C1C}">
                <a14:useLocalDpi xmlns:a14="http://schemas.microsoft.com/office/drawing/2010/main" val="0"/>
              </a:ext>
            </a:extLst>
          </a:blip>
          <a:srcRect t="25048" b="26564"/>
          <a:stretch/>
        </p:blipFill>
        <p:spPr>
          <a:xfrm>
            <a:off x="3404019" y="468070"/>
            <a:ext cx="4665343" cy="2257443"/>
          </a:xfrm>
          <a:prstGeom prst="rect">
            <a:avLst/>
          </a:prstGeom>
        </p:spPr>
      </p:pic>
      <p:pic>
        <p:nvPicPr>
          <p:cNvPr id="37" name="Graphic 36">
            <a:extLst>
              <a:ext uri="{FF2B5EF4-FFF2-40B4-BE49-F238E27FC236}">
                <a16:creationId xmlns:a16="http://schemas.microsoft.com/office/drawing/2014/main" id="{0078FA77-DE75-61AF-19F0-CE4E85B2A854}"/>
              </a:ext>
            </a:extLst>
          </p:cNvPr>
          <p:cNvPicPr/>
          <p:nvPr/>
        </p:nvPicPr>
        <p:blipFill>
          <a:blip r:embed="rId5">
            <a:extLst>
              <a:ext uri="{96DAC541-7B7A-43D3-8B79-37D633B846F1}">
                <asvg:svgBlip xmlns:asvg="http://schemas.microsoft.com/office/drawing/2016/SVG/main" r:embed="rId6"/>
              </a:ext>
            </a:extLst>
          </a:blip>
          <a:stretch>
            <a:fillRect/>
          </a:stretch>
        </p:blipFill>
        <p:spPr>
          <a:xfrm>
            <a:off x="8641551" y="3170953"/>
            <a:ext cx="228600" cy="229594"/>
          </a:xfrm>
          <a:prstGeom prst="rect">
            <a:avLst/>
          </a:prstGeom>
        </p:spPr>
      </p:pic>
      <p:pic>
        <p:nvPicPr>
          <p:cNvPr id="39" name="Graphic 38">
            <a:extLst>
              <a:ext uri="{FF2B5EF4-FFF2-40B4-BE49-F238E27FC236}">
                <a16:creationId xmlns:a16="http://schemas.microsoft.com/office/drawing/2014/main" id="{88546931-9ABF-41A8-79B9-7D62FE595CD7}"/>
              </a:ext>
            </a:extLst>
          </p:cNvPr>
          <p:cNvPicPr/>
          <p:nvPr/>
        </p:nvPicPr>
        <p:blipFill>
          <a:blip r:embed="rId7">
            <a:extLst>
              <a:ext uri="{96DAC541-7B7A-43D3-8B79-37D633B846F1}">
                <asvg:svgBlip xmlns:asvg="http://schemas.microsoft.com/office/drawing/2016/SVG/main" r:embed="rId8"/>
              </a:ext>
            </a:extLst>
          </a:blip>
          <a:stretch>
            <a:fillRect/>
          </a:stretch>
        </p:blipFill>
        <p:spPr>
          <a:xfrm>
            <a:off x="10870232" y="3209834"/>
            <a:ext cx="279400" cy="304800"/>
          </a:xfrm>
          <a:prstGeom prst="rect">
            <a:avLst/>
          </a:prstGeom>
        </p:spPr>
      </p:pic>
      <p:pic>
        <p:nvPicPr>
          <p:cNvPr id="40" name="Graphic 39">
            <a:extLst>
              <a:ext uri="{FF2B5EF4-FFF2-40B4-BE49-F238E27FC236}">
                <a16:creationId xmlns:a16="http://schemas.microsoft.com/office/drawing/2014/main" id="{FDF7B587-98AA-3BED-3328-F807E960F169}"/>
              </a:ext>
            </a:extLst>
          </p:cNvPr>
          <p:cNvPicPr/>
          <p:nvPr/>
        </p:nvPicPr>
        <p:blipFill>
          <a:blip r:embed="rId9">
            <a:extLst>
              <a:ext uri="{96DAC541-7B7A-43D3-8B79-37D633B846F1}">
                <asvg:svgBlip xmlns:asvg="http://schemas.microsoft.com/office/drawing/2016/SVG/main" r:embed="rId10"/>
              </a:ext>
            </a:extLst>
          </a:blip>
          <a:stretch>
            <a:fillRect/>
          </a:stretch>
        </p:blipFill>
        <p:spPr>
          <a:xfrm>
            <a:off x="5610960" y="3184719"/>
            <a:ext cx="251460" cy="251460"/>
          </a:xfrm>
          <a:prstGeom prst="rect">
            <a:avLst/>
          </a:prstGeom>
        </p:spPr>
      </p:pic>
      <p:pic>
        <p:nvPicPr>
          <p:cNvPr id="41" name="Graphic 40">
            <a:extLst>
              <a:ext uri="{FF2B5EF4-FFF2-40B4-BE49-F238E27FC236}">
                <a16:creationId xmlns:a16="http://schemas.microsoft.com/office/drawing/2014/main" id="{FCCC5FC5-0DAB-09C7-DE71-0513EA7240C0}"/>
              </a:ext>
            </a:extLst>
          </p:cNvPr>
          <p:cNvPicPr/>
          <p:nvPr/>
        </p:nvPicPr>
        <p:blipFill>
          <a:blip r:embed="rId11">
            <a:extLst>
              <a:ext uri="{96DAC541-7B7A-43D3-8B79-37D633B846F1}">
                <asvg:svgBlip xmlns:asvg="http://schemas.microsoft.com/office/drawing/2016/SVG/main" r:embed="rId12"/>
              </a:ext>
            </a:extLst>
          </a:blip>
          <a:stretch>
            <a:fillRect/>
          </a:stretch>
        </p:blipFill>
        <p:spPr>
          <a:xfrm>
            <a:off x="2722963" y="3205944"/>
            <a:ext cx="279400" cy="229594"/>
          </a:xfrm>
          <a:prstGeom prst="rect">
            <a:avLst/>
          </a:prstGeom>
        </p:spPr>
      </p:pic>
      <p:sp>
        <p:nvSpPr>
          <p:cNvPr id="42" name="TextBox 41">
            <a:extLst>
              <a:ext uri="{FF2B5EF4-FFF2-40B4-BE49-F238E27FC236}">
                <a16:creationId xmlns:a16="http://schemas.microsoft.com/office/drawing/2014/main" id="{C9F81B78-4144-AAC3-23E2-D8117DC10E09}"/>
              </a:ext>
            </a:extLst>
          </p:cNvPr>
          <p:cNvSpPr txBox="1"/>
          <p:nvPr/>
        </p:nvSpPr>
        <p:spPr>
          <a:xfrm>
            <a:off x="3632315" y="4337372"/>
            <a:ext cx="2196399" cy="2017460"/>
          </a:xfrm>
          <a:prstGeom prst="rect">
            <a:avLst/>
          </a:prstGeom>
          <a:noFill/>
        </p:spPr>
        <p:txBody>
          <a:bodyPr wrap="square" lIns="0" tIns="0" rIns="0" bIns="0" rtlCol="0">
            <a:noAutofit/>
          </a:bodyPr>
          <a:lstStyle/>
          <a:p>
            <a:pPr marL="0" lvl="3">
              <a:buClr>
                <a:schemeClr val="tx1"/>
              </a:buClr>
            </a:pPr>
            <a:r>
              <a:rPr lang="en-US" sz="1050" dirty="0">
                <a:solidFill>
                  <a:srgbClr val="04089B"/>
                </a:solidFill>
                <a:latin typeface="Inter Black" panose="02000503000000020004" pitchFamily="2" charset="0"/>
                <a:ea typeface="Inter Black" panose="02000503000000020004" pitchFamily="2" charset="0"/>
              </a:rPr>
              <a:t>“Meet the Guests”  and  “Meet the Management” Extras where viewers get to meet the cast of the show, accompanied by:</a:t>
            </a:r>
          </a:p>
          <a:p>
            <a:pPr marL="0" lvl="3">
              <a:buClr>
                <a:schemeClr val="tx1"/>
              </a:buClr>
            </a:pPr>
            <a:endParaRPr lang="en-US" sz="1050" dirty="0">
              <a:solidFill>
                <a:srgbClr val="04089B"/>
              </a:solidFill>
              <a:latin typeface="Inter Black" panose="02000503000000020004" pitchFamily="2" charset="0"/>
              <a:ea typeface="Inter Black" panose="02000503000000020004" pitchFamily="2" charset="0"/>
            </a:endParaRPr>
          </a:p>
          <a:p>
            <a:pPr marL="0" lvl="3">
              <a:buClr>
                <a:schemeClr val="tx1"/>
              </a:buClr>
            </a:pPr>
            <a:r>
              <a:rPr lang="en-US" sz="1050" dirty="0">
                <a:solidFill>
                  <a:srgbClr val="04089B"/>
                </a:solidFill>
                <a:latin typeface="Inter Black" panose="02000503000000020004" pitchFamily="2" charset="0"/>
                <a:ea typeface="Inter Black" panose="02000503000000020004" pitchFamily="2" charset="0"/>
              </a:rPr>
              <a:t>Custom co-branded Amex bumper cards on Extras content</a:t>
            </a:r>
          </a:p>
          <a:p>
            <a:pPr marL="0" lvl="3">
              <a:buClr>
                <a:schemeClr val="tx1"/>
              </a:buClr>
            </a:pPr>
            <a:endParaRPr lang="en-US" sz="1050" dirty="0">
              <a:solidFill>
                <a:srgbClr val="04089B"/>
              </a:solidFill>
              <a:latin typeface="Inter Black" panose="02000503000000020004" pitchFamily="2" charset="0"/>
              <a:ea typeface="Inter Black" panose="02000503000000020004" pitchFamily="2" charset="0"/>
            </a:endParaRPr>
          </a:p>
          <a:p>
            <a:pPr marL="0" lvl="3">
              <a:buClr>
                <a:schemeClr val="tx1"/>
              </a:buClr>
            </a:pPr>
            <a:r>
              <a:rPr lang="en-US" sz="1050" dirty="0">
                <a:solidFill>
                  <a:srgbClr val="04089B"/>
                </a:solidFill>
                <a:latin typeface="Inter Black" panose="02000503000000020004" pitchFamily="2" charset="0"/>
                <a:ea typeface="Inter Black" panose="02000503000000020004" pitchFamily="2" charset="0"/>
              </a:rPr>
              <a:t>Character Vignettes on Social</a:t>
            </a:r>
          </a:p>
          <a:p>
            <a:pPr marL="0" lvl="3">
              <a:buClr>
                <a:schemeClr val="tx1"/>
              </a:buClr>
            </a:pPr>
            <a:endParaRPr lang="en-US" sz="1050" dirty="0">
              <a:solidFill>
                <a:srgbClr val="04089B"/>
              </a:solidFill>
              <a:latin typeface="Inter Black" panose="02000503000000020004" pitchFamily="2" charset="0"/>
              <a:ea typeface="Inter Black" panose="02000503000000020004" pitchFamily="2" charset="0"/>
            </a:endParaRPr>
          </a:p>
          <a:p>
            <a:pPr marL="0" lvl="3">
              <a:buClr>
                <a:schemeClr val="tx1"/>
              </a:buClr>
            </a:pPr>
            <a:r>
              <a:rPr lang="en-US" sz="1050" dirty="0">
                <a:solidFill>
                  <a:srgbClr val="04089B"/>
                </a:solidFill>
                <a:effectLst/>
                <a:latin typeface="Inter Black" panose="02000503000000020004" pitchFamily="2" charset="0"/>
                <a:ea typeface="Inter Black" panose="02000503000000020004" pitchFamily="2" charset="0"/>
              </a:rPr>
              <a:t>TWL Expandable Video Gallery </a:t>
            </a:r>
            <a:r>
              <a:rPr lang="en-US" sz="1050" dirty="0">
                <a:solidFill>
                  <a:srgbClr val="04089B"/>
                </a:solidFill>
                <a:latin typeface="Inter Black" panose="02000503000000020004" pitchFamily="2" charset="0"/>
                <a:ea typeface="Inter Black" panose="02000503000000020004" pitchFamily="2" charset="0"/>
              </a:rPr>
              <a:t>Interactive Unit</a:t>
            </a:r>
          </a:p>
        </p:txBody>
      </p:sp>
      <p:sp>
        <p:nvSpPr>
          <p:cNvPr id="2" name="TextBox 1">
            <a:extLst>
              <a:ext uri="{FF2B5EF4-FFF2-40B4-BE49-F238E27FC236}">
                <a16:creationId xmlns:a16="http://schemas.microsoft.com/office/drawing/2014/main" id="{522EC212-A7BB-1F45-3F22-4EC79E7AF271}"/>
              </a:ext>
            </a:extLst>
          </p:cNvPr>
          <p:cNvSpPr txBox="1"/>
          <p:nvPr/>
        </p:nvSpPr>
        <p:spPr>
          <a:xfrm>
            <a:off x="3681261" y="3170953"/>
            <a:ext cx="2383851" cy="1399939"/>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lang="en-US" sz="2000" dirty="0">
                <a:solidFill>
                  <a:schemeClr val="bg1"/>
                </a:solidFill>
                <a:latin typeface="Inter Black" panose="02000503000000020004" pitchFamily="2" charset="0"/>
                <a:ea typeface="Inter Black" panose="02000503000000020004" pitchFamily="2" charset="0"/>
              </a:rPr>
              <a:t>Meet the Cast: Character Moments</a:t>
            </a:r>
            <a:endParaRPr kumimoji="0" lang="en-US" sz="2000" b="0" i="0" u="none" strike="noStrike" kern="1200" cap="none" normalizeH="0" baseline="0" noProof="0" dirty="0" err="1">
              <a:ln>
                <a:noFill/>
              </a:ln>
              <a:solidFill>
                <a:schemeClr val="bg1"/>
              </a:solidFill>
              <a:effectLst/>
              <a:uLnTx/>
              <a:uFillTx/>
              <a:latin typeface="Inter Black" panose="02000503000000020004" pitchFamily="2" charset="0"/>
              <a:ea typeface="Inter Black" panose="02000503000000020004" pitchFamily="2" charset="0"/>
            </a:endParaRPr>
          </a:p>
        </p:txBody>
      </p:sp>
      <p:sp>
        <p:nvSpPr>
          <p:cNvPr id="5" name="TextBox 4">
            <a:extLst>
              <a:ext uri="{FF2B5EF4-FFF2-40B4-BE49-F238E27FC236}">
                <a16:creationId xmlns:a16="http://schemas.microsoft.com/office/drawing/2014/main" id="{C557CE07-F24A-2E8E-C7AE-AF0A59EB8947}"/>
              </a:ext>
            </a:extLst>
          </p:cNvPr>
          <p:cNvSpPr txBox="1"/>
          <p:nvPr/>
        </p:nvSpPr>
        <p:spPr>
          <a:xfrm>
            <a:off x="6325414" y="3183792"/>
            <a:ext cx="2247779" cy="2199858"/>
          </a:xfrm>
          <a:prstGeom prst="rect">
            <a:avLst/>
          </a:prstGeom>
          <a:noFill/>
        </p:spPr>
        <p:txBody>
          <a:bodyPr wrap="square" lIns="0" tIns="0" rIns="0" bIns="0" rtlCol="0">
            <a:noAutofit/>
          </a:bodyPr>
          <a:lstStyle/>
          <a:p>
            <a:pPr>
              <a:lnSpc>
                <a:spcPct val="110000"/>
              </a:lnSpc>
              <a:spcAft>
                <a:spcPts val="800"/>
              </a:spcAft>
            </a:pPr>
            <a:r>
              <a:rPr lang="en-US" sz="2000" b="1" cap="none" spc="0" dirty="0">
                <a:solidFill>
                  <a:schemeClr val="bg1"/>
                </a:solidFill>
                <a:latin typeface="Inter Black" panose="02000503000000020004" pitchFamily="2" charset="0"/>
                <a:ea typeface="Inter Black" panose="02000503000000020004" pitchFamily="2" charset="0"/>
                <a:cs typeface="ATT Aleck Cd" panose="020B0506020203020204" pitchFamily="34" charset="0"/>
                <a:sym typeface="ATT Aleck Cd"/>
              </a:rPr>
              <a:t>LA Four Seasons Event &amp; AMEX Travel Packages</a:t>
            </a: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sp>
        <p:nvSpPr>
          <p:cNvPr id="9" name="TextBox 8">
            <a:extLst>
              <a:ext uri="{FF2B5EF4-FFF2-40B4-BE49-F238E27FC236}">
                <a16:creationId xmlns:a16="http://schemas.microsoft.com/office/drawing/2014/main" id="{DDE5FE1D-AB26-8E72-B8B0-4F1A3F469476}"/>
              </a:ext>
            </a:extLst>
          </p:cNvPr>
          <p:cNvSpPr txBox="1"/>
          <p:nvPr/>
        </p:nvSpPr>
        <p:spPr>
          <a:xfrm>
            <a:off x="6288580" y="4416554"/>
            <a:ext cx="2212882" cy="1827588"/>
          </a:xfrm>
          <a:prstGeom prst="rect">
            <a:avLst/>
          </a:prstGeom>
          <a:noFill/>
        </p:spPr>
        <p:txBody>
          <a:bodyPr wrap="square" lIns="0" tIns="0" rIns="0" bIns="0" rtlCol="0">
            <a:noAutofit/>
          </a:bodyPr>
          <a:lstStyle/>
          <a:p>
            <a:pPr marL="0" lvl="3">
              <a:buClr>
                <a:schemeClr val="tx1"/>
              </a:buClr>
            </a:pPr>
            <a:r>
              <a:rPr lang="en-US" sz="1050" dirty="0">
                <a:solidFill>
                  <a:srgbClr val="04089B"/>
                </a:solidFill>
                <a:latin typeface="Inter Black" panose="02000503000000020004" pitchFamily="2" charset="0"/>
                <a:ea typeface="Inter Black" panose="02000503000000020004" pitchFamily="2" charset="0"/>
              </a:rPr>
              <a:t>We partnered with American Express to organize a White Lotus Themed event, transforming the  Four Seasons Westlake Village into a luxurious paradise. </a:t>
            </a:r>
            <a:r>
              <a:rPr lang="en-US" sz="1050" dirty="0">
                <a:solidFill>
                  <a:srgbClr val="04089B"/>
                </a:solidFill>
                <a:effectLst/>
                <a:latin typeface="Inter Black" panose="02000503000000020004" pitchFamily="2" charset="0"/>
                <a:ea typeface="Inter Black" panose="02000503000000020004" pitchFamily="2" charset="0"/>
              </a:rPr>
              <a:t>Read more </a:t>
            </a:r>
            <a:r>
              <a:rPr lang="en-US" sz="1050" dirty="0">
                <a:solidFill>
                  <a:srgbClr val="04089B"/>
                </a:solidFill>
                <a:effectLst/>
                <a:latin typeface="Inter Black" panose="02000503000000020004" pitchFamily="2" charset="0"/>
                <a:ea typeface="Inter Black" panose="02000503000000020004" pitchFamily="2" charset="0"/>
                <a:hlinkClick r:id="rId13">
                  <a:extLst>
                    <a:ext uri="{A12FA001-AC4F-418D-AE19-62706E023703}">
                      <ahyp:hlinkClr xmlns:ahyp="http://schemas.microsoft.com/office/drawing/2018/hyperlinkcolor" val="tx"/>
                    </a:ext>
                  </a:extLst>
                </a:hlinkClick>
              </a:rPr>
              <a:t>he</a:t>
            </a:r>
            <a:r>
              <a:rPr lang="en-US" sz="1050" dirty="0">
                <a:solidFill>
                  <a:srgbClr val="04089B"/>
                </a:solidFill>
                <a:latin typeface="Inter Black" panose="02000503000000020004" pitchFamily="2" charset="0"/>
                <a:ea typeface="Inter Black" panose="02000503000000020004" pitchFamily="2" charset="0"/>
                <a:hlinkClick r:id="rId13">
                  <a:extLst>
                    <a:ext uri="{A12FA001-AC4F-418D-AE19-62706E023703}">
                      <ahyp:hlinkClr xmlns:ahyp="http://schemas.microsoft.com/office/drawing/2018/hyperlinkcolor" val="tx"/>
                    </a:ext>
                  </a:extLst>
                </a:hlinkClick>
              </a:rPr>
              <a:t>re </a:t>
            </a:r>
            <a:r>
              <a:rPr lang="en-US" sz="1050" dirty="0">
                <a:solidFill>
                  <a:srgbClr val="04089B"/>
                </a:solidFill>
                <a:latin typeface="Inter Black" panose="02000503000000020004" pitchFamily="2" charset="0"/>
                <a:ea typeface="Inter Black" panose="02000503000000020004" pitchFamily="2" charset="0"/>
              </a:rPr>
              <a:t>on AMEX’s website .</a:t>
            </a:r>
          </a:p>
          <a:p>
            <a:pPr marL="0" lvl="3">
              <a:buClr>
                <a:schemeClr val="tx1"/>
              </a:buClr>
            </a:pPr>
            <a:endParaRPr lang="en-US" sz="1050" dirty="0">
              <a:solidFill>
                <a:srgbClr val="04089B"/>
              </a:solidFill>
              <a:effectLst/>
              <a:latin typeface="Inter Black" panose="02000503000000020004" pitchFamily="2" charset="0"/>
              <a:ea typeface="Inter Black" panose="02000503000000020004" pitchFamily="2" charset="0"/>
            </a:endParaRPr>
          </a:p>
          <a:p>
            <a:pPr marL="0" lvl="3">
              <a:buClr>
                <a:schemeClr val="tx1"/>
              </a:buClr>
            </a:pPr>
            <a:r>
              <a:rPr lang="en-US" sz="1050" dirty="0">
                <a:solidFill>
                  <a:srgbClr val="04089B"/>
                </a:solidFill>
                <a:latin typeface="Inter Black" panose="02000503000000020004" pitchFamily="2" charset="0"/>
                <a:ea typeface="Inter Black" panose="02000503000000020004" pitchFamily="2" charset="0"/>
              </a:rPr>
              <a:t>AMEX also offered its customers TWL inspired travel </a:t>
            </a:r>
            <a:r>
              <a:rPr lang="en-US" sz="1050" dirty="0">
                <a:solidFill>
                  <a:srgbClr val="04089B"/>
                </a:solidFill>
                <a:latin typeface="Inter Black" panose="02000503000000020004" pitchFamily="2" charset="0"/>
                <a:ea typeface="Inter Black" panose="02000503000000020004" pitchFamily="2" charset="0"/>
                <a:hlinkClick r:id="rId14">
                  <a:extLst>
                    <a:ext uri="{A12FA001-AC4F-418D-AE19-62706E023703}">
                      <ahyp:hlinkClr xmlns:ahyp="http://schemas.microsoft.com/office/drawing/2018/hyperlinkcolor" val="tx"/>
                    </a:ext>
                  </a:extLst>
                </a:hlinkClick>
              </a:rPr>
              <a:t>packages</a:t>
            </a:r>
            <a:r>
              <a:rPr lang="en-US" sz="1050" dirty="0">
                <a:solidFill>
                  <a:srgbClr val="04089B"/>
                </a:solidFill>
                <a:latin typeface="Inter Black" panose="02000503000000020004" pitchFamily="2" charset="0"/>
                <a:ea typeface="Inter Black" panose="02000503000000020004" pitchFamily="2" charset="0"/>
              </a:rPr>
              <a:t> to Thailand.</a:t>
            </a:r>
            <a:endParaRPr lang="en-US" sz="1050" dirty="0">
              <a:solidFill>
                <a:srgbClr val="04089B"/>
              </a:solidFill>
              <a:effectLst/>
              <a:latin typeface="Inter Black"/>
              <a:ea typeface="Inter Black" panose="02000503000000020004" pitchFamily="2" charset="0"/>
            </a:endParaRPr>
          </a:p>
        </p:txBody>
      </p:sp>
    </p:spTree>
    <p:extLst>
      <p:ext uri="{BB962C8B-B14F-4D97-AF65-F5344CB8AC3E}">
        <p14:creationId xmlns:p14="http://schemas.microsoft.com/office/powerpoint/2010/main" val="1835362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25909A4A-109A-508A-FDFA-FDB961E84B30}"/>
              </a:ext>
            </a:extLst>
          </p:cNvPr>
          <p:cNvSpPr/>
          <p:nvPr/>
        </p:nvSpPr>
        <p:spPr>
          <a:xfrm>
            <a:off x="183842" y="5450675"/>
            <a:ext cx="3822192" cy="8517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Inter" panose="02000503000000020004" pitchFamily="2" charset="0"/>
              <a:ea typeface="Inter" panose="02000503000000020004" pitchFamily="2" charset="0"/>
            </a:endParaRPr>
          </a:p>
        </p:txBody>
      </p:sp>
      <p:sp>
        <p:nvSpPr>
          <p:cNvPr id="18" name="Rectangle 17">
            <a:extLst>
              <a:ext uri="{FF2B5EF4-FFF2-40B4-BE49-F238E27FC236}">
                <a16:creationId xmlns:a16="http://schemas.microsoft.com/office/drawing/2014/main" id="{9931C039-A025-0E77-D206-A345734DEF91}"/>
              </a:ext>
            </a:extLst>
          </p:cNvPr>
          <p:cNvSpPr/>
          <p:nvPr/>
        </p:nvSpPr>
        <p:spPr>
          <a:xfrm>
            <a:off x="8228335" y="2725507"/>
            <a:ext cx="3822192" cy="8517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Inter" panose="02000503000000020004" pitchFamily="2" charset="0"/>
              <a:ea typeface="Inter" panose="02000503000000020004" pitchFamily="2" charset="0"/>
            </a:endParaRPr>
          </a:p>
        </p:txBody>
      </p:sp>
      <p:sp>
        <p:nvSpPr>
          <p:cNvPr id="9" name="Rectangle 8">
            <a:extLst>
              <a:ext uri="{FF2B5EF4-FFF2-40B4-BE49-F238E27FC236}">
                <a16:creationId xmlns:a16="http://schemas.microsoft.com/office/drawing/2014/main" id="{F4E4FB26-5C48-D156-1451-4117643C63DB}"/>
              </a:ext>
            </a:extLst>
          </p:cNvPr>
          <p:cNvSpPr/>
          <p:nvPr/>
        </p:nvSpPr>
        <p:spPr>
          <a:xfrm>
            <a:off x="183843" y="2725507"/>
            <a:ext cx="3822192" cy="8517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Inter" panose="02000503000000020004" pitchFamily="2" charset="0"/>
              <a:ea typeface="Inter" panose="02000503000000020004" pitchFamily="2" charset="0"/>
            </a:endParaRPr>
          </a:p>
        </p:txBody>
      </p:sp>
      <p:sp>
        <p:nvSpPr>
          <p:cNvPr id="7" name="Rectangle 6">
            <a:extLst>
              <a:ext uri="{FF2B5EF4-FFF2-40B4-BE49-F238E27FC236}">
                <a16:creationId xmlns:a16="http://schemas.microsoft.com/office/drawing/2014/main" id="{C4546CDD-AF60-A4E6-9955-EDFD213B22C5}"/>
              </a:ext>
            </a:extLst>
          </p:cNvPr>
          <p:cNvSpPr/>
          <p:nvPr/>
        </p:nvSpPr>
        <p:spPr>
          <a:xfrm>
            <a:off x="4203496" y="2715957"/>
            <a:ext cx="3822192" cy="8517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Inter" panose="02000503000000020004" pitchFamily="2" charset="0"/>
              <a:ea typeface="Inter" panose="02000503000000020004" pitchFamily="2" charset="0"/>
            </a:endParaRPr>
          </a:p>
        </p:txBody>
      </p:sp>
      <p:sp>
        <p:nvSpPr>
          <p:cNvPr id="21" name="TextBox 20">
            <a:extLst>
              <a:ext uri="{FF2B5EF4-FFF2-40B4-BE49-F238E27FC236}">
                <a16:creationId xmlns:a16="http://schemas.microsoft.com/office/drawing/2014/main" id="{32BCFA0D-5221-CF7F-2850-4E4393B8A653}"/>
              </a:ext>
            </a:extLst>
          </p:cNvPr>
          <p:cNvSpPr txBox="1"/>
          <p:nvPr/>
        </p:nvSpPr>
        <p:spPr>
          <a:xfrm>
            <a:off x="4698898" y="3230989"/>
            <a:ext cx="3524251" cy="189219"/>
          </a:xfrm>
          <a:prstGeom prst="rect">
            <a:avLst/>
          </a:prstGeom>
          <a:noFill/>
        </p:spPr>
        <p:txBody>
          <a:bodyPr wrap="square" lIns="0" tIns="0" rIns="0" bIns="0" rtlCol="0" anchor="t" anchorCtr="0">
            <a:spAutoFit/>
          </a:bodyPr>
          <a:lstStyle/>
          <a:p>
            <a:pPr>
              <a:lnSpc>
                <a:spcPct val="110000"/>
              </a:lnSpc>
              <a:defRPr/>
            </a:pPr>
            <a:r>
              <a:rPr lang="en-US" sz="1200" b="1" dirty="0">
                <a:solidFill>
                  <a:schemeClr val="tx2"/>
                </a:solidFill>
                <a:latin typeface="Inter Black" panose="02000503000000020004" pitchFamily="2" charset="0"/>
                <a:ea typeface="Inter Black" panose="02000503000000020004" pitchFamily="2" charset="0"/>
              </a:rPr>
              <a:t>AT Run of Max to 21-44 &amp; HHI $75K+ </a:t>
            </a:r>
          </a:p>
        </p:txBody>
      </p:sp>
      <p:sp>
        <p:nvSpPr>
          <p:cNvPr id="14" name="TextBox 13">
            <a:extLst>
              <a:ext uri="{FF2B5EF4-FFF2-40B4-BE49-F238E27FC236}">
                <a16:creationId xmlns:a16="http://schemas.microsoft.com/office/drawing/2014/main" id="{B97080E8-A4F9-6ECA-024C-5C9845E426F7}"/>
              </a:ext>
            </a:extLst>
          </p:cNvPr>
          <p:cNvSpPr txBox="1"/>
          <p:nvPr/>
        </p:nvSpPr>
        <p:spPr>
          <a:xfrm>
            <a:off x="657564" y="3256362"/>
            <a:ext cx="2889504" cy="671107"/>
          </a:xfrm>
          <a:prstGeom prst="rect">
            <a:avLst/>
          </a:prstGeom>
          <a:noFill/>
        </p:spPr>
        <p:txBody>
          <a:bodyPr wrap="square" lIns="0" tIns="0" rIns="0" bIns="0" rtlCol="0">
            <a:noAutofit/>
          </a:bodyPr>
          <a:lstStyle/>
          <a:p>
            <a:pPr>
              <a:lnSpc>
                <a:spcPct val="110000"/>
              </a:lnSpc>
              <a:spcAft>
                <a:spcPts val="800"/>
              </a:spcAft>
            </a:pPr>
            <a:r>
              <a:rPr lang="en-US" sz="1200" b="1" dirty="0">
                <a:solidFill>
                  <a:schemeClr val="tx2"/>
                </a:solidFill>
                <a:latin typeface="Inter Black" panose="02000503000000020004" pitchFamily="2" charset="0"/>
                <a:ea typeface="Inter Black" panose="02000503000000020004" pitchFamily="2" charset="0"/>
              </a:rPr>
              <a:t>20% SOV </a:t>
            </a:r>
            <a:r>
              <a:rPr lang="en-US" sz="1200" b="1" i="1" dirty="0">
                <a:solidFill>
                  <a:schemeClr val="tx2"/>
                </a:solidFill>
                <a:latin typeface="Inter Black" panose="02000503000000020004" pitchFamily="2" charset="0"/>
                <a:ea typeface="Inter Black" panose="02000503000000020004" pitchFamily="2" charset="0"/>
              </a:rPr>
              <a:t>The White Lotus </a:t>
            </a:r>
            <a:r>
              <a:rPr lang="en-US" sz="1200" b="1" dirty="0">
                <a:solidFill>
                  <a:schemeClr val="tx2"/>
                </a:solidFill>
                <a:latin typeface="Inter Black" panose="02000503000000020004" pitchFamily="2" charset="0"/>
                <a:ea typeface="Inter Black" panose="02000503000000020004" pitchFamily="2" charset="0"/>
              </a:rPr>
              <a:t>Season 1-3 </a:t>
            </a: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sp>
        <p:nvSpPr>
          <p:cNvPr id="17" name="TextBox 16">
            <a:extLst>
              <a:ext uri="{FF2B5EF4-FFF2-40B4-BE49-F238E27FC236}">
                <a16:creationId xmlns:a16="http://schemas.microsoft.com/office/drawing/2014/main" id="{73F3A6B5-0DE7-029F-9219-40F47475E707}"/>
              </a:ext>
            </a:extLst>
          </p:cNvPr>
          <p:cNvSpPr txBox="1"/>
          <p:nvPr/>
        </p:nvSpPr>
        <p:spPr>
          <a:xfrm>
            <a:off x="2615184" y="249294"/>
            <a:ext cx="7150608" cy="1097280"/>
          </a:xfrm>
          <a:prstGeom prst="rect">
            <a:avLst/>
          </a:prstGeom>
          <a:noFill/>
        </p:spPr>
        <p:txBody>
          <a:bodyPr wrap="square" lIns="0" tIns="0" rIns="0" bIns="0" rtlCol="0">
            <a:noAutofit/>
          </a:bodyPr>
          <a:lstStyle/>
          <a:p>
            <a:pPr>
              <a:lnSpc>
                <a:spcPct val="110000"/>
              </a:lnSpc>
              <a:spcAft>
                <a:spcPts val="800"/>
              </a:spcAft>
            </a:pPr>
            <a:r>
              <a:rPr lang="en-US" altLang="zh-TW" sz="4000" dirty="0">
                <a:solidFill>
                  <a:srgbClr val="F9F4EE"/>
                </a:solidFill>
                <a:latin typeface="Inter Black" panose="02000503000000020004" pitchFamily="2" charset="0"/>
                <a:ea typeface="Inter Black" panose="02000503000000020004" pitchFamily="2" charset="0"/>
              </a:rPr>
              <a:t>Digital Campaign Elements</a:t>
            </a:r>
            <a:endParaRPr kumimoji="0" lang="en-US" altLang="zh-TW" sz="4000" b="1" i="0" u="none" strike="noStrike" kern="1200" cap="none" spc="0" normalizeH="0" baseline="0" noProof="0" dirty="0">
              <a:ln>
                <a:noFill/>
              </a:ln>
              <a:solidFill>
                <a:srgbClr val="F9F4EE"/>
              </a:solidFill>
              <a:effectLst/>
              <a:uLnTx/>
              <a:uFillTx/>
              <a:latin typeface="Inter Black" panose="02000503000000020004" pitchFamily="2" charset="0"/>
              <a:ea typeface="Inter Black" panose="02000503000000020004" pitchFamily="2" charset="0"/>
            </a:endParaRPr>
          </a:p>
        </p:txBody>
      </p:sp>
      <p:pic>
        <p:nvPicPr>
          <p:cNvPr id="26" name="Picture 25" descr="A blue rectangular object with white text">
            <a:extLst>
              <a:ext uri="{FF2B5EF4-FFF2-40B4-BE49-F238E27FC236}">
                <a16:creationId xmlns:a16="http://schemas.microsoft.com/office/drawing/2014/main" id="{F9365855-41F7-3206-55A3-53717E5D5E32}"/>
              </a:ext>
            </a:extLst>
          </p:cNvPr>
          <p:cNvPicPr>
            <a:picLocks noChangeAspect="1"/>
          </p:cNvPicPr>
          <p:nvPr/>
        </p:nvPicPr>
        <p:blipFill>
          <a:blip r:embed="rId3">
            <a:extLst>
              <a:ext uri="{28A0092B-C50C-407E-A947-70E740481C1C}">
                <a14:useLocalDpi xmlns:a14="http://schemas.microsoft.com/office/drawing/2010/main" val="0"/>
              </a:ext>
            </a:extLst>
          </a:blip>
          <a:srcRect l="5649"/>
          <a:stretch/>
        </p:blipFill>
        <p:spPr>
          <a:xfrm>
            <a:off x="8398812" y="1123609"/>
            <a:ext cx="3397229" cy="1886047"/>
          </a:xfrm>
          <a:prstGeom prst="rect">
            <a:avLst/>
          </a:prstGeom>
        </p:spPr>
      </p:pic>
      <p:sp>
        <p:nvSpPr>
          <p:cNvPr id="19" name="Subtitle 2">
            <a:extLst>
              <a:ext uri="{FF2B5EF4-FFF2-40B4-BE49-F238E27FC236}">
                <a16:creationId xmlns:a16="http://schemas.microsoft.com/office/drawing/2014/main" id="{4711E425-3F97-B18D-99D7-F864611ECFB4}"/>
              </a:ext>
            </a:extLst>
          </p:cNvPr>
          <p:cNvSpPr txBox="1"/>
          <p:nvPr/>
        </p:nvSpPr>
        <p:spPr>
          <a:xfrm>
            <a:off x="8319287" y="2814878"/>
            <a:ext cx="3640288" cy="326949"/>
          </a:xfrm>
          <a:prstGeom prst="roundRect">
            <a:avLst>
              <a:gd name="adj" fmla="val 50000"/>
            </a:avLst>
          </a:prstGeom>
          <a:solidFill>
            <a:srgbClr val="170CFF"/>
          </a:solidFill>
        </p:spPr>
        <p:txBody>
          <a:bodyPr vert="horz" lIns="137160" tIns="0" rIns="0" bIns="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Tx/>
              <a:buNone/>
              <a:tabLst/>
              <a:defRPr/>
            </a:pPr>
            <a:r>
              <a:rPr lang="en-US" sz="1400" b="1" spc="200" dirty="0">
                <a:solidFill>
                  <a:srgbClr val="F9F4EE"/>
                </a:solidFill>
                <a:latin typeface="Inter ExtraBold" panose="02000503000000020004" pitchFamily="2" charset="0"/>
                <a:ea typeface="Inter ExtraBold" panose="02000503000000020004" pitchFamily="2" charset="0"/>
              </a:rPr>
              <a:t>Co-Branded Promo Bumper </a:t>
            </a:r>
            <a:endParaRPr kumimoji="0" lang="en-US" sz="1400" b="1" i="0" u="none" strike="noStrike" kern="1200" cap="none" spc="200" normalizeH="0" baseline="0" noProof="0" dirty="0">
              <a:ln>
                <a:noFill/>
              </a:ln>
              <a:solidFill>
                <a:srgbClr val="F9F4EE"/>
              </a:solidFill>
              <a:effectLst/>
              <a:uLnTx/>
              <a:uFillTx/>
              <a:latin typeface="Inter ExtraBold" panose="02000503000000020004" pitchFamily="2" charset="0"/>
              <a:ea typeface="Inter ExtraBold" panose="02000503000000020004" pitchFamily="2" charset="0"/>
              <a:cs typeface="+mn-cs"/>
            </a:endParaRPr>
          </a:p>
        </p:txBody>
      </p:sp>
      <p:sp>
        <p:nvSpPr>
          <p:cNvPr id="27" name="TextBox 26">
            <a:extLst>
              <a:ext uri="{FF2B5EF4-FFF2-40B4-BE49-F238E27FC236}">
                <a16:creationId xmlns:a16="http://schemas.microsoft.com/office/drawing/2014/main" id="{F30D9D07-C26D-97DF-17F4-34AC38518A39}"/>
              </a:ext>
            </a:extLst>
          </p:cNvPr>
          <p:cNvSpPr txBox="1"/>
          <p:nvPr/>
        </p:nvSpPr>
        <p:spPr>
          <a:xfrm>
            <a:off x="8946723" y="3230988"/>
            <a:ext cx="3524251" cy="189219"/>
          </a:xfrm>
          <a:prstGeom prst="rect">
            <a:avLst/>
          </a:prstGeom>
          <a:noFill/>
        </p:spPr>
        <p:txBody>
          <a:bodyPr wrap="square" lIns="0" tIns="0" rIns="0" bIns="0" rtlCol="0" anchor="t" anchorCtr="0">
            <a:spAutoFit/>
          </a:bodyPr>
          <a:lstStyle/>
          <a:p>
            <a:pPr>
              <a:lnSpc>
                <a:spcPct val="110000"/>
              </a:lnSpc>
              <a:defRPr/>
            </a:pPr>
            <a:r>
              <a:rPr lang="en-US" sz="1200" b="1" dirty="0">
                <a:solidFill>
                  <a:schemeClr val="tx2"/>
                </a:solidFill>
                <a:latin typeface="Inter Black" panose="02000503000000020004" pitchFamily="2" charset="0"/>
                <a:ea typeface="Inter Black" panose="02000503000000020004" pitchFamily="2" charset="0"/>
              </a:rPr>
              <a:t>AMEX &amp; MAX Branded Bumpers</a:t>
            </a:r>
          </a:p>
        </p:txBody>
      </p:sp>
      <p:pic>
        <p:nvPicPr>
          <p:cNvPr id="30" name="Picture 29">
            <a:extLst>
              <a:ext uri="{FF2B5EF4-FFF2-40B4-BE49-F238E27FC236}">
                <a16:creationId xmlns:a16="http://schemas.microsoft.com/office/drawing/2014/main" id="{2FB736E6-6CDC-DA58-F818-FDBC51E6571F}"/>
              </a:ext>
            </a:extLst>
          </p:cNvPr>
          <p:cNvPicPr/>
          <p:nvPr/>
        </p:nvPicPr>
        <p:blipFill>
          <a:blip r:embed="rId4" cstate="print">
            <a:extLst>
              <a:ext uri="{28A0092B-C50C-407E-A947-70E740481C1C}">
                <a14:useLocalDpi xmlns:a14="http://schemas.microsoft.com/office/drawing/2010/main" val="0"/>
              </a:ext>
            </a:extLst>
          </a:blip>
          <a:srcRect/>
          <a:stretch/>
        </p:blipFill>
        <p:spPr>
          <a:xfrm>
            <a:off x="444177" y="1144976"/>
            <a:ext cx="3316279" cy="1838499"/>
          </a:xfrm>
          <a:prstGeom prst="rect">
            <a:avLst/>
          </a:prstGeom>
        </p:spPr>
      </p:pic>
      <p:sp>
        <p:nvSpPr>
          <p:cNvPr id="29" name="Subtitle 2">
            <a:extLst>
              <a:ext uri="{FF2B5EF4-FFF2-40B4-BE49-F238E27FC236}">
                <a16:creationId xmlns:a16="http://schemas.microsoft.com/office/drawing/2014/main" id="{7AF9DC84-BB9F-8F20-A8E6-08BFDF6B7E14}"/>
              </a:ext>
            </a:extLst>
          </p:cNvPr>
          <p:cNvSpPr txBox="1"/>
          <p:nvPr/>
        </p:nvSpPr>
        <p:spPr>
          <a:xfrm>
            <a:off x="268238" y="2800418"/>
            <a:ext cx="3640288" cy="326949"/>
          </a:xfrm>
          <a:prstGeom prst="roundRect">
            <a:avLst>
              <a:gd name="adj" fmla="val 50000"/>
            </a:avLst>
          </a:prstGeom>
          <a:solidFill>
            <a:srgbClr val="170CFF"/>
          </a:solidFill>
        </p:spPr>
        <p:txBody>
          <a:bodyPr vert="horz" lIns="137160" tIns="0" rIns="0" bIns="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Tx/>
              <a:buNone/>
              <a:tabLst/>
              <a:defRPr/>
            </a:pPr>
            <a:r>
              <a:rPr lang="en-US" sz="1400" b="1" spc="200" dirty="0">
                <a:solidFill>
                  <a:srgbClr val="F9F4EE"/>
                </a:solidFill>
                <a:latin typeface="Inter ExtraBold" panose="02000503000000020004" pitchFamily="2" charset="0"/>
                <a:ea typeface="Inter ExtraBold" panose="02000503000000020004" pitchFamily="2" charset="0"/>
              </a:rPr>
              <a:t>Title Sponsorship</a:t>
            </a:r>
            <a:endParaRPr kumimoji="0" lang="en-US" sz="1400" b="1" i="0" u="none" strike="noStrike" kern="1200" cap="none" spc="200" normalizeH="0" baseline="0" noProof="0" dirty="0">
              <a:ln>
                <a:noFill/>
              </a:ln>
              <a:solidFill>
                <a:srgbClr val="F9F4EE"/>
              </a:solidFill>
              <a:effectLst/>
              <a:uLnTx/>
              <a:uFillTx/>
              <a:latin typeface="Inter ExtraBold" panose="02000503000000020004" pitchFamily="2" charset="0"/>
              <a:ea typeface="Inter ExtraBold" panose="02000503000000020004" pitchFamily="2" charset="0"/>
              <a:cs typeface="+mn-cs"/>
            </a:endParaRPr>
          </a:p>
        </p:txBody>
      </p:sp>
      <p:pic>
        <p:nvPicPr>
          <p:cNvPr id="31" name="Picture 30">
            <a:extLst>
              <a:ext uri="{FF2B5EF4-FFF2-40B4-BE49-F238E27FC236}">
                <a16:creationId xmlns:a16="http://schemas.microsoft.com/office/drawing/2014/main" id="{72CA4D65-0C56-0B9F-D60D-B0B601DBAE78}"/>
              </a:ext>
            </a:extLst>
          </p:cNvPr>
          <p:cNvPicPr/>
          <p:nvPr/>
        </p:nvPicPr>
        <p:blipFill>
          <a:blip r:embed="rId5" cstate="print">
            <a:extLst>
              <a:ext uri="{28A0092B-C50C-407E-A947-70E740481C1C}">
                <a14:useLocalDpi xmlns:a14="http://schemas.microsoft.com/office/drawing/2010/main" val="0"/>
              </a:ext>
            </a:extLst>
          </a:blip>
          <a:srcRect/>
          <a:stretch/>
        </p:blipFill>
        <p:spPr>
          <a:xfrm>
            <a:off x="4400810" y="1125391"/>
            <a:ext cx="3357648" cy="1838501"/>
          </a:xfrm>
          <a:prstGeom prst="rect">
            <a:avLst/>
          </a:prstGeom>
        </p:spPr>
      </p:pic>
      <p:sp>
        <p:nvSpPr>
          <p:cNvPr id="32" name="Subtitle 2">
            <a:extLst>
              <a:ext uri="{FF2B5EF4-FFF2-40B4-BE49-F238E27FC236}">
                <a16:creationId xmlns:a16="http://schemas.microsoft.com/office/drawing/2014/main" id="{E193E6D6-5E98-8BEB-5E15-4C4014B8A8F3}"/>
              </a:ext>
            </a:extLst>
          </p:cNvPr>
          <p:cNvSpPr txBox="1"/>
          <p:nvPr/>
        </p:nvSpPr>
        <p:spPr>
          <a:xfrm>
            <a:off x="4286327" y="2800418"/>
            <a:ext cx="3640288" cy="326949"/>
          </a:xfrm>
          <a:prstGeom prst="roundRect">
            <a:avLst>
              <a:gd name="adj" fmla="val 50000"/>
            </a:avLst>
          </a:prstGeom>
          <a:solidFill>
            <a:srgbClr val="170CFF"/>
          </a:solidFill>
        </p:spPr>
        <p:txBody>
          <a:bodyPr vert="horz" lIns="137160" tIns="0" rIns="0" bIns="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Tx/>
              <a:buNone/>
              <a:tabLst/>
              <a:defRPr/>
            </a:pPr>
            <a:r>
              <a:rPr lang="en-US" sz="1400" b="1" spc="200" dirty="0">
                <a:solidFill>
                  <a:srgbClr val="F9F4EE"/>
                </a:solidFill>
                <a:latin typeface="Inter ExtraBold" panose="02000503000000020004" pitchFamily="2" charset="0"/>
                <a:ea typeface="Inter ExtraBold" panose="02000503000000020004" pitchFamily="2" charset="0"/>
              </a:rPr>
              <a:t>Audience Targeted Max </a:t>
            </a:r>
            <a:endParaRPr kumimoji="0" lang="en-US" sz="1400" b="1" i="0" u="none" strike="noStrike" kern="1200" cap="none" spc="200" normalizeH="0" baseline="0" noProof="0" dirty="0">
              <a:ln>
                <a:noFill/>
              </a:ln>
              <a:solidFill>
                <a:srgbClr val="F9F4EE"/>
              </a:solidFill>
              <a:effectLst/>
              <a:uLnTx/>
              <a:uFillTx/>
              <a:latin typeface="Inter ExtraBold" panose="02000503000000020004" pitchFamily="2" charset="0"/>
              <a:ea typeface="Inter ExtraBold" panose="02000503000000020004" pitchFamily="2" charset="0"/>
              <a:cs typeface="+mn-cs"/>
            </a:endParaRPr>
          </a:p>
        </p:txBody>
      </p:sp>
      <p:sp>
        <p:nvSpPr>
          <p:cNvPr id="35" name="TextBox 34">
            <a:extLst>
              <a:ext uri="{FF2B5EF4-FFF2-40B4-BE49-F238E27FC236}">
                <a16:creationId xmlns:a16="http://schemas.microsoft.com/office/drawing/2014/main" id="{814C932E-652B-45F2-0436-30F33F0411E2}"/>
              </a:ext>
            </a:extLst>
          </p:cNvPr>
          <p:cNvSpPr txBox="1"/>
          <p:nvPr/>
        </p:nvSpPr>
        <p:spPr>
          <a:xfrm>
            <a:off x="444176" y="5876545"/>
            <a:ext cx="3420675" cy="671107"/>
          </a:xfrm>
          <a:prstGeom prst="rect">
            <a:avLst/>
          </a:prstGeom>
          <a:noFill/>
        </p:spPr>
        <p:txBody>
          <a:bodyPr wrap="square" lIns="0" tIns="0" rIns="0" bIns="0" rtlCol="0">
            <a:noAutofit/>
          </a:bodyPr>
          <a:lstStyle/>
          <a:p>
            <a:pPr>
              <a:lnSpc>
                <a:spcPct val="110000"/>
              </a:lnSpc>
              <a:spcAft>
                <a:spcPts val="800"/>
              </a:spcAft>
            </a:pPr>
            <a:r>
              <a:rPr lang="en-US" sz="1100" b="1" dirty="0">
                <a:solidFill>
                  <a:schemeClr val="tx2"/>
                </a:solidFill>
                <a:latin typeface="Inter Black" panose="02000503000000020004" pitchFamily="2" charset="0"/>
                <a:ea typeface="Inter Black" panose="02000503000000020004" pitchFamily="2" charset="0"/>
              </a:rPr>
              <a:t>1x Standard AMEX Viewer’s Choice and 1x Co-Branded AMEX x TWL Expandable Video Gallery </a:t>
            </a: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pic>
        <p:nvPicPr>
          <p:cNvPr id="37" name="Picture 36" descr="A close-up of a credit card&#10;&#10;AI-generated content may be incorrect.">
            <a:extLst>
              <a:ext uri="{FF2B5EF4-FFF2-40B4-BE49-F238E27FC236}">
                <a16:creationId xmlns:a16="http://schemas.microsoft.com/office/drawing/2014/main" id="{73137084-9352-C63C-6E74-F2900D01A3F5}"/>
              </a:ext>
            </a:extLst>
          </p:cNvPr>
          <p:cNvPicPr>
            <a:picLocks noChangeAspect="1"/>
          </p:cNvPicPr>
          <p:nvPr/>
        </p:nvPicPr>
        <p:blipFill>
          <a:blip r:embed="rId6">
            <a:extLst>
              <a:ext uri="{28A0092B-C50C-407E-A947-70E740481C1C}">
                <a14:useLocalDpi xmlns:a14="http://schemas.microsoft.com/office/drawing/2010/main" val="0"/>
              </a:ext>
            </a:extLst>
          </a:blip>
          <a:srcRect l="585" t="11" r="1346" b="8908"/>
          <a:stretch/>
        </p:blipFill>
        <p:spPr>
          <a:xfrm>
            <a:off x="444177" y="3773267"/>
            <a:ext cx="3316279" cy="1754611"/>
          </a:xfrm>
          <a:prstGeom prst="rect">
            <a:avLst/>
          </a:prstGeom>
        </p:spPr>
      </p:pic>
      <p:sp>
        <p:nvSpPr>
          <p:cNvPr id="33" name="Subtitle 2">
            <a:extLst>
              <a:ext uri="{FF2B5EF4-FFF2-40B4-BE49-F238E27FC236}">
                <a16:creationId xmlns:a16="http://schemas.microsoft.com/office/drawing/2014/main" id="{7B385800-AE68-5569-EE86-03230FD26C14}"/>
              </a:ext>
            </a:extLst>
          </p:cNvPr>
          <p:cNvSpPr txBox="1"/>
          <p:nvPr/>
        </p:nvSpPr>
        <p:spPr>
          <a:xfrm>
            <a:off x="321175" y="5517568"/>
            <a:ext cx="3640288" cy="326949"/>
          </a:xfrm>
          <a:prstGeom prst="roundRect">
            <a:avLst>
              <a:gd name="adj" fmla="val 50000"/>
            </a:avLst>
          </a:prstGeom>
          <a:solidFill>
            <a:srgbClr val="170CFF"/>
          </a:solidFill>
        </p:spPr>
        <p:txBody>
          <a:bodyPr vert="horz" lIns="137160" tIns="0" rIns="0" bIns="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Tx/>
              <a:buNone/>
              <a:tabLst/>
              <a:defRPr/>
            </a:pPr>
            <a:r>
              <a:rPr lang="en-US" sz="1400" b="1" spc="200" dirty="0">
                <a:solidFill>
                  <a:srgbClr val="F9F4EE"/>
                </a:solidFill>
                <a:latin typeface="Inter ExtraBold" panose="02000503000000020004" pitchFamily="2" charset="0"/>
                <a:ea typeface="Inter ExtraBold" panose="02000503000000020004" pitchFamily="2" charset="0"/>
              </a:rPr>
              <a:t>Interactive Ad Units</a:t>
            </a:r>
            <a:endParaRPr kumimoji="0" lang="en-US" sz="1400" b="1" i="0" u="none" strike="noStrike" kern="1200" cap="none" spc="200" normalizeH="0" baseline="0" noProof="0" dirty="0">
              <a:ln>
                <a:noFill/>
              </a:ln>
              <a:solidFill>
                <a:srgbClr val="F9F4EE"/>
              </a:solidFill>
              <a:effectLst/>
              <a:uLnTx/>
              <a:uFillTx/>
              <a:latin typeface="Inter ExtraBold" panose="02000503000000020004" pitchFamily="2" charset="0"/>
              <a:ea typeface="Inter ExtraBold" panose="02000503000000020004" pitchFamily="2" charset="0"/>
              <a:cs typeface="+mn-cs"/>
            </a:endParaRPr>
          </a:p>
        </p:txBody>
      </p:sp>
      <p:sp>
        <p:nvSpPr>
          <p:cNvPr id="40" name="Rectangle 39">
            <a:extLst>
              <a:ext uri="{FF2B5EF4-FFF2-40B4-BE49-F238E27FC236}">
                <a16:creationId xmlns:a16="http://schemas.microsoft.com/office/drawing/2014/main" id="{A63670D1-C93C-07C3-8321-D67F16F0F551}"/>
              </a:ext>
            </a:extLst>
          </p:cNvPr>
          <p:cNvSpPr/>
          <p:nvPr/>
        </p:nvSpPr>
        <p:spPr>
          <a:xfrm>
            <a:off x="4219091" y="5450675"/>
            <a:ext cx="3822192" cy="8517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Inter" panose="02000503000000020004" pitchFamily="2" charset="0"/>
              <a:ea typeface="Inter" panose="02000503000000020004" pitchFamily="2" charset="0"/>
            </a:endParaRPr>
          </a:p>
        </p:txBody>
      </p:sp>
      <p:sp>
        <p:nvSpPr>
          <p:cNvPr id="42" name="TextBox 41">
            <a:extLst>
              <a:ext uri="{FF2B5EF4-FFF2-40B4-BE49-F238E27FC236}">
                <a16:creationId xmlns:a16="http://schemas.microsoft.com/office/drawing/2014/main" id="{C267490D-6F5B-3F36-020D-3EBC07B1F51A}"/>
              </a:ext>
            </a:extLst>
          </p:cNvPr>
          <p:cNvSpPr txBox="1"/>
          <p:nvPr/>
        </p:nvSpPr>
        <p:spPr>
          <a:xfrm>
            <a:off x="4400810" y="5937599"/>
            <a:ext cx="3502589" cy="671107"/>
          </a:xfrm>
          <a:prstGeom prst="rect">
            <a:avLst/>
          </a:prstGeom>
          <a:noFill/>
        </p:spPr>
        <p:txBody>
          <a:bodyPr wrap="square" lIns="0" tIns="0" rIns="0" bIns="0" rtlCol="0">
            <a:noAutofit/>
          </a:bodyPr>
          <a:lstStyle/>
          <a:p>
            <a:pPr>
              <a:lnSpc>
                <a:spcPct val="110000"/>
              </a:lnSpc>
              <a:spcAft>
                <a:spcPts val="800"/>
              </a:spcAft>
            </a:pPr>
            <a:r>
              <a:rPr lang="en-US" sz="1200" b="1" dirty="0">
                <a:solidFill>
                  <a:schemeClr val="tx2"/>
                </a:solidFill>
                <a:latin typeface="Inter Black" panose="02000503000000020004" pitchFamily="2" charset="0"/>
                <a:ea typeface="Inter Black" panose="02000503000000020004" pitchFamily="2" charset="0"/>
              </a:rPr>
              <a:t>1x BB for Gold Card &amp; 1x BB for Platinum Card </a:t>
            </a: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pic>
        <p:nvPicPr>
          <p:cNvPr id="44" name="Picture 43" descr="A credit card on a marble table">
            <a:extLst>
              <a:ext uri="{FF2B5EF4-FFF2-40B4-BE49-F238E27FC236}">
                <a16:creationId xmlns:a16="http://schemas.microsoft.com/office/drawing/2014/main" id="{7B222597-9D9F-7155-BCF4-3A00F8DF29C6}"/>
              </a:ext>
            </a:extLst>
          </p:cNvPr>
          <p:cNvPicPr>
            <a:picLocks noChangeAspect="1"/>
          </p:cNvPicPr>
          <p:nvPr/>
        </p:nvPicPr>
        <p:blipFill>
          <a:blip r:embed="rId7" cstate="print">
            <a:extLst>
              <a:ext uri="{28A0092B-C50C-407E-A947-70E740481C1C}">
                <a14:useLocalDpi xmlns:a14="http://schemas.microsoft.com/office/drawing/2010/main" val="0"/>
              </a:ext>
            </a:extLst>
          </a:blip>
          <a:srcRect l="172" t="1049" r="1" b="1507"/>
          <a:stretch/>
        </p:blipFill>
        <p:spPr>
          <a:xfrm>
            <a:off x="4454537" y="3757234"/>
            <a:ext cx="3282926" cy="1862111"/>
          </a:xfrm>
          <a:prstGeom prst="rect">
            <a:avLst/>
          </a:prstGeom>
        </p:spPr>
      </p:pic>
      <p:sp>
        <p:nvSpPr>
          <p:cNvPr id="39" name="Subtitle 2">
            <a:extLst>
              <a:ext uri="{FF2B5EF4-FFF2-40B4-BE49-F238E27FC236}">
                <a16:creationId xmlns:a16="http://schemas.microsoft.com/office/drawing/2014/main" id="{E28D48C1-06FB-C2FD-3082-E4EA9DCBB5DE}"/>
              </a:ext>
            </a:extLst>
          </p:cNvPr>
          <p:cNvSpPr txBox="1"/>
          <p:nvPr/>
        </p:nvSpPr>
        <p:spPr>
          <a:xfrm>
            <a:off x="4316261" y="5523341"/>
            <a:ext cx="3640288" cy="326949"/>
          </a:xfrm>
          <a:prstGeom prst="roundRect">
            <a:avLst>
              <a:gd name="adj" fmla="val 50000"/>
            </a:avLst>
          </a:prstGeom>
          <a:solidFill>
            <a:srgbClr val="170CFF"/>
          </a:solidFill>
        </p:spPr>
        <p:txBody>
          <a:bodyPr vert="horz" lIns="137160" tIns="0" rIns="0" bIns="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Tx/>
              <a:buNone/>
              <a:tabLst/>
              <a:defRPr/>
            </a:pPr>
            <a:r>
              <a:rPr lang="en-US" sz="1400" b="1" spc="200" dirty="0">
                <a:solidFill>
                  <a:srgbClr val="F9F4EE"/>
                </a:solidFill>
                <a:latin typeface="Inter ExtraBold" panose="02000503000000020004" pitchFamily="2" charset="0"/>
                <a:ea typeface="Inter ExtraBold" panose="02000503000000020004" pitchFamily="2" charset="0"/>
              </a:rPr>
              <a:t>Brand Blocks</a:t>
            </a:r>
            <a:endParaRPr kumimoji="0" lang="en-US" sz="1400" b="1" i="0" u="none" strike="noStrike" kern="1200" cap="none" spc="200" normalizeH="0" baseline="0" noProof="0" dirty="0">
              <a:ln>
                <a:noFill/>
              </a:ln>
              <a:solidFill>
                <a:srgbClr val="F9F4EE"/>
              </a:solidFill>
              <a:effectLst/>
              <a:uLnTx/>
              <a:uFillTx/>
              <a:latin typeface="Inter ExtraBold" panose="02000503000000020004" pitchFamily="2" charset="0"/>
              <a:ea typeface="Inter ExtraBold" panose="02000503000000020004" pitchFamily="2" charset="0"/>
              <a:cs typeface="+mn-cs"/>
            </a:endParaRPr>
          </a:p>
        </p:txBody>
      </p:sp>
      <p:sp>
        <p:nvSpPr>
          <p:cNvPr id="45" name="Rectangle 44">
            <a:extLst>
              <a:ext uri="{FF2B5EF4-FFF2-40B4-BE49-F238E27FC236}">
                <a16:creationId xmlns:a16="http://schemas.microsoft.com/office/drawing/2014/main" id="{E7CE6DEE-EF9A-5868-04A9-7CBB3524D057}"/>
              </a:ext>
            </a:extLst>
          </p:cNvPr>
          <p:cNvSpPr/>
          <p:nvPr/>
        </p:nvSpPr>
        <p:spPr>
          <a:xfrm>
            <a:off x="8223002" y="5450675"/>
            <a:ext cx="3822192" cy="8517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Inter" panose="02000503000000020004" pitchFamily="2" charset="0"/>
              <a:ea typeface="Inter" panose="02000503000000020004" pitchFamily="2" charset="0"/>
            </a:endParaRPr>
          </a:p>
        </p:txBody>
      </p:sp>
      <p:pic>
        <p:nvPicPr>
          <p:cNvPr id="48" name="Picture 47">
            <a:extLst>
              <a:ext uri="{FF2B5EF4-FFF2-40B4-BE49-F238E27FC236}">
                <a16:creationId xmlns:a16="http://schemas.microsoft.com/office/drawing/2014/main" id="{E4AAE682-9366-93B4-E5BE-FBE7A34AB181}"/>
              </a:ext>
            </a:extLst>
          </p:cNvPr>
          <p:cNvPicPr>
            <a:picLocks noChangeAspect="1"/>
          </p:cNvPicPr>
          <p:nvPr/>
        </p:nvPicPr>
        <p:blipFill>
          <a:blip r:embed="rId8"/>
          <a:srcRect l="555"/>
          <a:stretch/>
        </p:blipFill>
        <p:spPr>
          <a:xfrm>
            <a:off x="8516179" y="3757234"/>
            <a:ext cx="3231645" cy="1807384"/>
          </a:xfrm>
          <a:prstGeom prst="rect">
            <a:avLst/>
          </a:prstGeom>
        </p:spPr>
      </p:pic>
      <p:sp>
        <p:nvSpPr>
          <p:cNvPr id="46" name="Subtitle 2">
            <a:extLst>
              <a:ext uri="{FF2B5EF4-FFF2-40B4-BE49-F238E27FC236}">
                <a16:creationId xmlns:a16="http://schemas.microsoft.com/office/drawing/2014/main" id="{5420D39B-764F-48E2-21C0-13D10A35AF92}"/>
              </a:ext>
            </a:extLst>
          </p:cNvPr>
          <p:cNvSpPr txBox="1"/>
          <p:nvPr/>
        </p:nvSpPr>
        <p:spPr>
          <a:xfrm>
            <a:off x="8365164" y="5511844"/>
            <a:ext cx="3640288" cy="326949"/>
          </a:xfrm>
          <a:prstGeom prst="roundRect">
            <a:avLst>
              <a:gd name="adj" fmla="val 50000"/>
            </a:avLst>
          </a:prstGeom>
          <a:solidFill>
            <a:srgbClr val="170CFF"/>
          </a:solidFill>
        </p:spPr>
        <p:txBody>
          <a:bodyPr vert="horz" lIns="137160" tIns="0" rIns="0" bIns="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Tx/>
              <a:buNone/>
              <a:tabLst/>
              <a:defRPr/>
            </a:pPr>
            <a:r>
              <a:rPr lang="en-US" sz="1400" b="1" spc="200" dirty="0">
                <a:solidFill>
                  <a:srgbClr val="F9F4EE"/>
                </a:solidFill>
                <a:latin typeface="Inter ExtraBold" panose="02000503000000020004" pitchFamily="2" charset="0"/>
                <a:ea typeface="Inter ExtraBold" panose="02000503000000020004" pitchFamily="2" charset="0"/>
              </a:rPr>
              <a:t>Character Vignettes</a:t>
            </a:r>
            <a:endParaRPr kumimoji="0" lang="en-US" sz="1400" b="1" i="0" u="none" strike="noStrike" kern="1200" cap="none" spc="200" normalizeH="0" baseline="0" noProof="0" dirty="0">
              <a:ln>
                <a:noFill/>
              </a:ln>
              <a:solidFill>
                <a:srgbClr val="F9F4EE"/>
              </a:solidFill>
              <a:effectLst/>
              <a:uLnTx/>
              <a:uFillTx/>
              <a:latin typeface="Inter ExtraBold" panose="02000503000000020004" pitchFamily="2" charset="0"/>
              <a:ea typeface="Inter ExtraBold" panose="02000503000000020004" pitchFamily="2" charset="0"/>
              <a:cs typeface="+mn-cs"/>
            </a:endParaRPr>
          </a:p>
        </p:txBody>
      </p:sp>
      <p:sp>
        <p:nvSpPr>
          <p:cNvPr id="50" name="TextBox 49">
            <a:extLst>
              <a:ext uri="{FF2B5EF4-FFF2-40B4-BE49-F238E27FC236}">
                <a16:creationId xmlns:a16="http://schemas.microsoft.com/office/drawing/2014/main" id="{2135954A-6E7D-CE67-AA0E-8CF0B6A40EFA}"/>
              </a:ext>
            </a:extLst>
          </p:cNvPr>
          <p:cNvSpPr txBox="1"/>
          <p:nvPr/>
        </p:nvSpPr>
        <p:spPr>
          <a:xfrm>
            <a:off x="8228335" y="5817731"/>
            <a:ext cx="3822192" cy="484684"/>
          </a:xfrm>
          <a:prstGeom prst="rect">
            <a:avLst/>
          </a:prstGeom>
          <a:noFill/>
        </p:spPr>
        <p:txBody>
          <a:bodyPr wrap="square">
            <a:spAutoFit/>
          </a:bodyPr>
          <a:lstStyle/>
          <a:p>
            <a:pPr>
              <a:lnSpc>
                <a:spcPct val="110000"/>
              </a:lnSpc>
              <a:spcAft>
                <a:spcPts val="800"/>
              </a:spcAft>
            </a:pPr>
            <a:r>
              <a:rPr lang="en-US" sz="1200" b="1" dirty="0">
                <a:solidFill>
                  <a:schemeClr val="tx2"/>
                </a:solidFill>
                <a:latin typeface="Inter Black" panose="02000503000000020004" pitchFamily="2" charset="0"/>
                <a:ea typeface="Inter Black" panose="02000503000000020004" pitchFamily="2" charset="0"/>
              </a:rPr>
              <a:t>Meet The Guests &amp; Meet the Management Extras Bumper  +  Character Vignettes on Social</a:t>
            </a:r>
          </a:p>
        </p:txBody>
      </p:sp>
    </p:spTree>
    <p:extLst>
      <p:ext uri="{BB962C8B-B14F-4D97-AF65-F5344CB8AC3E}">
        <p14:creationId xmlns:p14="http://schemas.microsoft.com/office/powerpoint/2010/main" val="1308601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oogle Shape;1104;p106" descr="A screen shot of a computer&#10;&#10;Description automatically generated">
            <a:extLst>
              <a:ext uri="{FF2B5EF4-FFF2-40B4-BE49-F238E27FC236}">
                <a16:creationId xmlns:a16="http://schemas.microsoft.com/office/drawing/2014/main" id="{26313544-68CF-435D-A824-48F88D8C27D4}"/>
              </a:ext>
            </a:extLst>
          </p:cNvPr>
          <p:cNvPicPr preferRelativeResize="0"/>
          <p:nvPr/>
        </p:nvPicPr>
        <p:blipFill rotWithShape="1">
          <a:blip r:embed="rId3">
            <a:alphaModFix/>
          </a:blip>
          <a:srcRect/>
          <a:stretch/>
        </p:blipFill>
        <p:spPr>
          <a:xfrm>
            <a:off x="2366113" y="1133723"/>
            <a:ext cx="7061936" cy="4235116"/>
          </a:xfrm>
          <a:prstGeom prst="rect">
            <a:avLst/>
          </a:prstGeom>
          <a:noFill/>
          <a:ln>
            <a:noFill/>
          </a:ln>
        </p:spPr>
      </p:pic>
      <p:sp>
        <p:nvSpPr>
          <p:cNvPr id="3" name="Title 2">
            <a:extLst>
              <a:ext uri="{FF2B5EF4-FFF2-40B4-BE49-F238E27FC236}">
                <a16:creationId xmlns:a16="http://schemas.microsoft.com/office/drawing/2014/main" id="{E9F659CD-F51D-F78E-A239-BFB8E94E9AD4}"/>
              </a:ext>
            </a:extLst>
          </p:cNvPr>
          <p:cNvSpPr txBox="1">
            <a:spLocks noGrp="1" noRot="1" noMove="1" noResize="1" noEditPoints="1" noAdjustHandles="1" noChangeArrowheads="1" noChangeShapeType="1"/>
          </p:cNvSpPr>
          <p:nvPr/>
        </p:nvSpPr>
        <p:spPr>
          <a:xfrm>
            <a:off x="772526" y="797255"/>
            <a:ext cx="10820400" cy="464865"/>
          </a:xfrm>
          <a:prstGeom prst="rect">
            <a:avLst/>
          </a:prstGeom>
        </p:spPr>
        <p:txBody>
          <a:bodyPr vert="horz" lIns="0" tIns="0" rIns="0" bIns="0" rtlCol="0" anchor="t" anchorCtr="0">
            <a:noAutofit/>
          </a:bodyPr>
          <a:lstStyle>
            <a:lvl1pPr algn="l" defTabSz="914400" rtl="0" eaLnBrk="1" latinLnBrk="0" hangingPunct="1">
              <a:lnSpc>
                <a:spcPct val="100000"/>
              </a:lnSpc>
              <a:spcBef>
                <a:spcPct val="0"/>
              </a:spcBef>
              <a:buNone/>
              <a:defRPr kumimoji="0" lang="en-US" sz="2000" b="1" i="0" u="none" strike="noStrike" kern="1200" cap="none" spc="0" normalizeH="0" baseline="0">
                <a:ln>
                  <a:noFill/>
                </a:ln>
                <a:solidFill>
                  <a:schemeClr val="bg1"/>
                </a:solidFill>
                <a:effectLst/>
                <a:uLnTx/>
                <a:uFillTx/>
                <a:latin typeface="Inter ExtraBold" panose="02000503000000020004" pitchFamily="2" charset="0"/>
                <a:ea typeface="Inter ExtraBold" panose="02000503000000020004" pitchFamily="2" charset="0"/>
                <a:cs typeface="ATT Aleck Cd Black" panose="020B0506020203020204" pitchFamily="34" charset="0"/>
              </a:defRPr>
            </a:lvl1pPr>
          </a:lstStyle>
          <a:p>
            <a:pPr marL="0" marR="0" lvl="0" indent="0" algn="ctr" defTabSz="914400" rtl="0" eaLnBrk="1" fontAlgn="auto" latinLnBrk="0" hangingPunct="1">
              <a:lnSpc>
                <a:spcPct val="80000"/>
              </a:lnSpc>
              <a:spcBef>
                <a:spcPct val="0"/>
              </a:spcBef>
              <a:spcAft>
                <a:spcPts val="0"/>
              </a:spcAft>
              <a:buClrTx/>
              <a:buSzTx/>
              <a:buFontTx/>
              <a:buNone/>
              <a:tabLst/>
              <a:defRPr/>
            </a:pPr>
            <a:endParaRPr kumimoji="0" lang="en-US" altLang="zh-TW" sz="3600" b="1" i="0" u="none" strike="noStrike" kern="1200" cap="none" spc="0" normalizeH="0" baseline="0" noProof="0" dirty="0">
              <a:ln>
                <a:noFill/>
              </a:ln>
              <a:solidFill>
                <a:srgbClr val="F9F4EE"/>
              </a:solidFill>
              <a:effectLst/>
              <a:uLnTx/>
              <a:uFillTx/>
              <a:latin typeface="Inter ExtraBold" panose="02000503000000020004" pitchFamily="2" charset="0"/>
              <a:ea typeface="Inter ExtraBold" panose="02000503000000020004" pitchFamily="2" charset="0"/>
            </a:endParaRPr>
          </a:p>
        </p:txBody>
      </p:sp>
      <p:sp>
        <p:nvSpPr>
          <p:cNvPr id="15" name="Subtitle 2">
            <a:extLst>
              <a:ext uri="{FF2B5EF4-FFF2-40B4-BE49-F238E27FC236}">
                <a16:creationId xmlns:a16="http://schemas.microsoft.com/office/drawing/2014/main" id="{6D04F047-F043-95B1-2988-E4A1C88C4348}"/>
              </a:ext>
            </a:extLst>
          </p:cNvPr>
          <p:cNvSpPr txBox="1">
            <a:spLocks noGrp="1" noRot="1" noMove="1" noResize="1" noEditPoints="1" noAdjustHandles="1" noChangeArrowheads="1" noChangeShapeType="1"/>
          </p:cNvSpPr>
          <p:nvPr/>
        </p:nvSpPr>
        <p:spPr>
          <a:xfrm>
            <a:off x="1355799" y="5831652"/>
            <a:ext cx="3711002" cy="442069"/>
          </a:xfrm>
          <a:prstGeom prst="roundRect">
            <a:avLst>
              <a:gd name="adj" fmla="val 50000"/>
            </a:avLst>
          </a:prstGeom>
          <a:solidFill>
            <a:srgbClr val="170CFF"/>
          </a:solidFill>
        </p:spPr>
        <p:txBody>
          <a:bodyPr vert="horz" lIns="137160" tIns="0" rIns="0" bIns="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200" normalizeH="0" baseline="0" noProof="0">
                <a:ln>
                  <a:noFill/>
                </a:ln>
                <a:solidFill>
                  <a:srgbClr val="F9F4EE"/>
                </a:solidFill>
                <a:effectLst/>
                <a:uLnTx/>
                <a:uFillTx/>
                <a:latin typeface="Inter ExtraBold" panose="02000503000000020004" pitchFamily="2" charset="0"/>
                <a:ea typeface="Inter ExtraBold" panose="02000503000000020004" pitchFamily="2" charset="0"/>
                <a:cs typeface="+mn-cs"/>
              </a:rPr>
              <a:t>Title Sponsorship Open Bumper</a:t>
            </a:r>
          </a:p>
        </p:txBody>
      </p:sp>
      <p:sp>
        <p:nvSpPr>
          <p:cNvPr id="7" name="Subtitle 2">
            <a:extLst>
              <a:ext uri="{FF2B5EF4-FFF2-40B4-BE49-F238E27FC236}">
                <a16:creationId xmlns:a16="http://schemas.microsoft.com/office/drawing/2014/main" id="{B1A790AA-1BAA-0421-8520-7573FA800BB3}"/>
              </a:ext>
            </a:extLst>
          </p:cNvPr>
          <p:cNvSpPr txBox="1">
            <a:spLocks noGrp="1" noRot="1" noMove="1" noResize="1" noEditPoints="1" noAdjustHandles="1" noChangeArrowheads="1" noChangeShapeType="1"/>
          </p:cNvSpPr>
          <p:nvPr/>
        </p:nvSpPr>
        <p:spPr>
          <a:xfrm>
            <a:off x="5200245" y="5839710"/>
            <a:ext cx="1618060" cy="442069"/>
          </a:xfrm>
          <a:prstGeom prst="roundRect">
            <a:avLst>
              <a:gd name="adj" fmla="val 50000"/>
            </a:avLst>
          </a:prstGeom>
          <a:solidFill>
            <a:srgbClr val="170CFF"/>
          </a:solidFill>
        </p:spPr>
        <p:txBody>
          <a:bodyPr vert="horz" lIns="137160" tIns="0" rIns="0" bIns="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200" normalizeH="0" baseline="0" noProof="0" dirty="0">
                <a:ln>
                  <a:noFill/>
                </a:ln>
                <a:solidFill>
                  <a:srgbClr val="F9F4EE"/>
                </a:solidFill>
                <a:effectLst/>
                <a:uLnTx/>
                <a:uFillTx/>
                <a:latin typeface="Inter ExtraBold" panose="02000503000000020004" pitchFamily="2" charset="0"/>
                <a:ea typeface="Inter ExtraBold" panose="02000503000000020004" pitchFamily="2" charset="0"/>
                <a:cs typeface="+mn-cs"/>
              </a:rPr>
              <a:t>:</a:t>
            </a:r>
            <a:r>
              <a:rPr lang="en-US" sz="1400" b="1" spc="200" dirty="0">
                <a:solidFill>
                  <a:srgbClr val="F9F4EE"/>
                </a:solidFill>
                <a:latin typeface="Inter ExtraBold" panose="02000503000000020004" pitchFamily="2" charset="0"/>
                <a:ea typeface="Inter ExtraBold" panose="02000503000000020004" pitchFamily="2" charset="0"/>
              </a:rPr>
              <a:t>30</a:t>
            </a:r>
            <a:r>
              <a:rPr kumimoji="0" lang="en-US" sz="1400" b="1" i="0" u="none" strike="noStrike" kern="1200" cap="none" spc="200" normalizeH="0" baseline="0" noProof="0" dirty="0">
                <a:ln>
                  <a:noFill/>
                </a:ln>
                <a:solidFill>
                  <a:srgbClr val="F9F4EE"/>
                </a:solidFill>
                <a:effectLst/>
                <a:uLnTx/>
                <a:uFillTx/>
                <a:latin typeface="Inter ExtraBold" panose="02000503000000020004" pitchFamily="2" charset="0"/>
                <a:ea typeface="Inter ExtraBold" panose="02000503000000020004" pitchFamily="2" charset="0"/>
                <a:cs typeface="+mn-cs"/>
              </a:rPr>
              <a:t>s Spot</a:t>
            </a:r>
          </a:p>
        </p:txBody>
      </p:sp>
      <p:sp>
        <p:nvSpPr>
          <p:cNvPr id="12" name="Subtitle 2">
            <a:extLst>
              <a:ext uri="{FF2B5EF4-FFF2-40B4-BE49-F238E27FC236}">
                <a16:creationId xmlns:a16="http://schemas.microsoft.com/office/drawing/2014/main" id="{906FE942-53DD-16CB-1003-AF8D8B66A2CC}"/>
              </a:ext>
            </a:extLst>
          </p:cNvPr>
          <p:cNvSpPr txBox="1">
            <a:spLocks noGrp="1" noRot="1" noMove="1" noResize="1" noEditPoints="1" noAdjustHandles="1" noChangeArrowheads="1" noChangeShapeType="1"/>
          </p:cNvSpPr>
          <p:nvPr/>
        </p:nvSpPr>
        <p:spPr>
          <a:xfrm>
            <a:off x="6951749" y="5839710"/>
            <a:ext cx="3884452" cy="434011"/>
          </a:xfrm>
          <a:prstGeom prst="roundRect">
            <a:avLst>
              <a:gd name="adj" fmla="val 50000"/>
            </a:avLst>
          </a:prstGeom>
          <a:solidFill>
            <a:srgbClr val="170CFF"/>
          </a:solidFill>
        </p:spPr>
        <p:txBody>
          <a:bodyPr vert="horz" lIns="137160" tIns="0" rIns="0" bIns="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200" normalizeH="0" baseline="0" noProof="0">
                <a:ln>
                  <a:noFill/>
                </a:ln>
                <a:solidFill>
                  <a:srgbClr val="F9F4EE"/>
                </a:solidFill>
                <a:effectLst/>
                <a:uLnTx/>
                <a:uFillTx/>
                <a:latin typeface="Inter ExtraBold" panose="02000503000000020004" pitchFamily="2" charset="0"/>
                <a:ea typeface="Inter ExtraBold" panose="02000503000000020004" pitchFamily="2" charset="0"/>
                <a:cs typeface="+mn-cs"/>
              </a:rPr>
              <a:t>Title Sponsorship Close Bumper</a:t>
            </a:r>
          </a:p>
        </p:txBody>
      </p:sp>
      <p:pic>
        <p:nvPicPr>
          <p:cNvPr id="5" name="Picture 4" descr="A collage of images of people eating&#10;&#10;AI-generated content may be incorrect.">
            <a:extLst>
              <a:ext uri="{FF2B5EF4-FFF2-40B4-BE49-F238E27FC236}">
                <a16:creationId xmlns:a16="http://schemas.microsoft.com/office/drawing/2014/main" id="{25BE829E-F303-F7AC-0749-553B72AA9FD2}"/>
              </a:ext>
            </a:extLst>
          </p:cNvPr>
          <p:cNvPicPr>
            <a:picLocks noChangeAspect="1"/>
          </p:cNvPicPr>
          <p:nvPr/>
        </p:nvPicPr>
        <p:blipFill>
          <a:blip r:embed="rId4">
            <a:extLst>
              <a:ext uri="{28A0092B-C50C-407E-A947-70E740481C1C}">
                <a14:useLocalDpi xmlns:a14="http://schemas.microsoft.com/office/drawing/2010/main" val="0"/>
              </a:ext>
            </a:extLst>
          </a:blip>
          <a:srcRect r="130" b="6992"/>
          <a:stretch/>
        </p:blipFill>
        <p:spPr>
          <a:xfrm>
            <a:off x="2468030" y="1262120"/>
            <a:ext cx="6849225" cy="3550512"/>
          </a:xfrm>
          <a:prstGeom prst="rect">
            <a:avLst/>
          </a:prstGeom>
        </p:spPr>
      </p:pic>
      <p:sp>
        <p:nvSpPr>
          <p:cNvPr id="8" name="TextBox 7">
            <a:extLst>
              <a:ext uri="{FF2B5EF4-FFF2-40B4-BE49-F238E27FC236}">
                <a16:creationId xmlns:a16="http://schemas.microsoft.com/office/drawing/2014/main" id="{197FE242-3CD4-E691-8312-7D846288034F}"/>
              </a:ext>
            </a:extLst>
          </p:cNvPr>
          <p:cNvSpPr txBox="1"/>
          <p:nvPr/>
        </p:nvSpPr>
        <p:spPr>
          <a:xfrm>
            <a:off x="2366113" y="448861"/>
            <a:ext cx="7286324" cy="577516"/>
          </a:xfrm>
          <a:prstGeom prst="rect">
            <a:avLst/>
          </a:prstGeom>
          <a:noFill/>
        </p:spPr>
        <p:txBody>
          <a:bodyPr wrap="square" lIns="0" tIns="0" rIns="0" bIns="0" rtlCol="0">
            <a:noAutofit/>
          </a:bodyPr>
          <a:lstStyle/>
          <a:p>
            <a:pPr>
              <a:lnSpc>
                <a:spcPct val="110000"/>
              </a:lnSpc>
              <a:spcAft>
                <a:spcPts val="800"/>
              </a:spcAft>
            </a:pPr>
            <a:r>
              <a:rPr lang="en-US" altLang="zh-TW" sz="2400" dirty="0">
                <a:solidFill>
                  <a:schemeClr val="bg1"/>
                </a:solidFill>
                <a:latin typeface="Inter Black" panose="02000503000000020004" pitchFamily="2" charset="0"/>
                <a:ea typeface="Inter Black" panose="02000503000000020004" pitchFamily="2" charset="0"/>
                <a:hlinkClick r:id="rId5">
                  <a:extLst>
                    <a:ext uri="{A12FA001-AC4F-418D-AE19-62706E023703}">
                      <ahyp:hlinkClr xmlns:ahyp="http://schemas.microsoft.com/office/drawing/2018/hyperlinkcolor" val="tx"/>
                    </a:ext>
                  </a:extLst>
                </a:hlinkClick>
              </a:rPr>
              <a:t>Title Sponsorship Pre-Roll Viewer Experience</a:t>
            </a:r>
            <a:endParaRPr kumimoji="0" lang="en-US" altLang="zh-TW" sz="2400" b="1" i="0" u="none" strike="noStrike" kern="1200" cap="none" spc="0" normalizeH="0" baseline="0" noProof="0" dirty="0">
              <a:ln>
                <a:noFill/>
              </a:ln>
              <a:solidFill>
                <a:schemeClr val="bg1"/>
              </a:solidFill>
              <a:effectLst/>
              <a:uLnTx/>
              <a:uFillTx/>
              <a:latin typeface="Inter Black" panose="02000503000000020004" pitchFamily="2" charset="0"/>
              <a:ea typeface="Inter Black" panose="02000503000000020004" pitchFamily="2" charset="0"/>
            </a:endParaRPr>
          </a:p>
        </p:txBody>
      </p:sp>
    </p:spTree>
    <p:extLst>
      <p:ext uri="{BB962C8B-B14F-4D97-AF65-F5344CB8AC3E}">
        <p14:creationId xmlns:p14="http://schemas.microsoft.com/office/powerpoint/2010/main" val="2427806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Google Shape;1104;p106" descr="A screen shot of a computer&#10;&#10;Description automatically generated">
            <a:extLst>
              <a:ext uri="{FF2B5EF4-FFF2-40B4-BE49-F238E27FC236}">
                <a16:creationId xmlns:a16="http://schemas.microsoft.com/office/drawing/2014/main" id="{A9C8170E-FA13-4F6D-D64C-87C5352C337E}"/>
              </a:ext>
            </a:extLst>
          </p:cNvPr>
          <p:cNvPicPr preferRelativeResize="0"/>
          <p:nvPr/>
        </p:nvPicPr>
        <p:blipFill rotWithShape="1">
          <a:blip r:embed="rId4">
            <a:alphaModFix/>
          </a:blip>
          <a:srcRect/>
          <a:stretch/>
        </p:blipFill>
        <p:spPr>
          <a:xfrm>
            <a:off x="2293882" y="1226855"/>
            <a:ext cx="7353037" cy="4767544"/>
          </a:xfrm>
          <a:prstGeom prst="rect">
            <a:avLst/>
          </a:prstGeom>
          <a:noFill/>
          <a:ln>
            <a:noFill/>
          </a:ln>
        </p:spPr>
      </p:pic>
      <p:pic>
        <p:nvPicPr>
          <p:cNvPr id="2" name="file">
            <a:hlinkClick r:id="" action="ppaction://media"/>
            <a:extLst>
              <a:ext uri="{FF2B5EF4-FFF2-40B4-BE49-F238E27FC236}">
                <a16:creationId xmlns:a16="http://schemas.microsoft.com/office/drawing/2014/main" id="{1711A021-92E6-A143-F057-07B8895678E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429611" y="1371599"/>
            <a:ext cx="7069667" cy="3992564"/>
          </a:xfrm>
          <a:prstGeom prst="rect">
            <a:avLst/>
          </a:prstGeom>
        </p:spPr>
      </p:pic>
      <p:sp>
        <p:nvSpPr>
          <p:cNvPr id="5" name="TextBox 4">
            <a:extLst>
              <a:ext uri="{FF2B5EF4-FFF2-40B4-BE49-F238E27FC236}">
                <a16:creationId xmlns:a16="http://schemas.microsoft.com/office/drawing/2014/main" id="{6AAA81C6-6FB0-B113-3268-77CFF823314B}"/>
              </a:ext>
            </a:extLst>
          </p:cNvPr>
          <p:cNvSpPr txBox="1"/>
          <p:nvPr/>
        </p:nvSpPr>
        <p:spPr>
          <a:xfrm>
            <a:off x="2713244" y="448424"/>
            <a:ext cx="6502399" cy="470706"/>
          </a:xfrm>
          <a:prstGeom prst="rect">
            <a:avLst/>
          </a:prstGeom>
          <a:noFill/>
        </p:spPr>
        <p:txBody>
          <a:bodyPr wrap="square">
            <a:spAutoFit/>
          </a:bodyPr>
          <a:lstStyle/>
          <a:p>
            <a:pPr>
              <a:lnSpc>
                <a:spcPct val="110000"/>
              </a:lnSpc>
              <a:spcAft>
                <a:spcPts val="800"/>
              </a:spcAft>
            </a:pPr>
            <a:r>
              <a:rPr kumimoji="0" lang="en-US" altLang="zh-TW" sz="2400" b="1" i="0" u="none" strike="noStrike" kern="1200" cap="none" spc="0" normalizeH="0" baseline="0" noProof="0" dirty="0">
                <a:ln>
                  <a:noFill/>
                </a:ln>
                <a:solidFill>
                  <a:srgbClr val="F9F4EE"/>
                </a:solidFill>
                <a:effectLst/>
                <a:uLnTx/>
                <a:uFillTx/>
                <a:latin typeface="Inter Black" panose="02000503000000020004" pitchFamily="2" charset="0"/>
                <a:ea typeface="Inter Black" panose="02000503000000020004" pitchFamily="2" charset="0"/>
              </a:rPr>
              <a:t>Audience Targeted Run of Max Mid-Roll</a:t>
            </a:r>
          </a:p>
        </p:txBody>
      </p:sp>
    </p:spTree>
    <p:extLst>
      <p:ext uri="{BB962C8B-B14F-4D97-AF65-F5344CB8AC3E}">
        <p14:creationId xmlns:p14="http://schemas.microsoft.com/office/powerpoint/2010/main" val="20948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0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Google Shape;1104;p106" descr="A screen shot of a computer&#10;&#10;Description automatically generated">
            <a:extLst>
              <a:ext uri="{FF2B5EF4-FFF2-40B4-BE49-F238E27FC236}">
                <a16:creationId xmlns:a16="http://schemas.microsoft.com/office/drawing/2014/main" id="{37CA74EE-1F57-A98B-6194-ABAA851C63B3}"/>
              </a:ext>
            </a:extLst>
          </p:cNvPr>
          <p:cNvPicPr preferRelativeResize="0"/>
          <p:nvPr/>
        </p:nvPicPr>
        <p:blipFill rotWithShape="1">
          <a:blip r:embed="rId4">
            <a:alphaModFix/>
          </a:blip>
          <a:srcRect/>
          <a:stretch/>
        </p:blipFill>
        <p:spPr>
          <a:xfrm>
            <a:off x="2119411" y="1486986"/>
            <a:ext cx="7353037" cy="4767544"/>
          </a:xfrm>
          <a:prstGeom prst="rect">
            <a:avLst/>
          </a:prstGeom>
          <a:noFill/>
          <a:ln>
            <a:noFill/>
          </a:ln>
        </p:spPr>
      </p:pic>
      <p:pic>
        <p:nvPicPr>
          <p:cNvPr id="2" name="3461138_TWLS3_BUMPER_AMEX_NEWEPISODES">
            <a:hlinkClick r:id="" action="ppaction://media"/>
            <a:extLst>
              <a:ext uri="{FF2B5EF4-FFF2-40B4-BE49-F238E27FC236}">
                <a16:creationId xmlns:a16="http://schemas.microsoft.com/office/drawing/2014/main" id="{DAC97F5D-733E-61D1-D804-B80CA29632D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54469" y="1634737"/>
            <a:ext cx="7078717" cy="4009318"/>
          </a:xfrm>
          <a:prstGeom prst="rect">
            <a:avLst/>
          </a:prstGeom>
        </p:spPr>
      </p:pic>
      <p:sp>
        <p:nvSpPr>
          <p:cNvPr id="5" name="TextBox 4">
            <a:extLst>
              <a:ext uri="{FF2B5EF4-FFF2-40B4-BE49-F238E27FC236}">
                <a16:creationId xmlns:a16="http://schemas.microsoft.com/office/drawing/2014/main" id="{8A8C008B-A891-39EC-A180-5594BBCE99FF}"/>
              </a:ext>
            </a:extLst>
          </p:cNvPr>
          <p:cNvSpPr txBox="1"/>
          <p:nvPr/>
        </p:nvSpPr>
        <p:spPr>
          <a:xfrm>
            <a:off x="3568918" y="553556"/>
            <a:ext cx="6097314" cy="470706"/>
          </a:xfrm>
          <a:prstGeom prst="rect">
            <a:avLst/>
          </a:prstGeom>
          <a:noFill/>
        </p:spPr>
        <p:txBody>
          <a:bodyPr wrap="square">
            <a:spAutoFit/>
          </a:bodyPr>
          <a:lstStyle/>
          <a:p>
            <a:pPr>
              <a:lnSpc>
                <a:spcPct val="110000"/>
              </a:lnSpc>
              <a:spcAft>
                <a:spcPts val="800"/>
              </a:spcAft>
            </a:pPr>
            <a:r>
              <a:rPr kumimoji="0" lang="en-US" altLang="zh-TW" sz="2400" b="1" i="0" u="none" strike="noStrike" kern="1200" cap="none" spc="0" normalizeH="0" baseline="0" noProof="0" dirty="0">
                <a:ln>
                  <a:noFill/>
                </a:ln>
                <a:solidFill>
                  <a:srgbClr val="F9F4EE"/>
                </a:solidFill>
                <a:effectLst/>
                <a:uLnTx/>
                <a:uFillTx/>
                <a:latin typeface="Inter Black" panose="02000503000000020004" pitchFamily="2" charset="0"/>
                <a:ea typeface="Inter Black" panose="02000503000000020004" pitchFamily="2" charset="0"/>
              </a:rPr>
              <a:t>Co-Branded Promo Bumper</a:t>
            </a:r>
          </a:p>
        </p:txBody>
      </p:sp>
    </p:spTree>
    <p:extLst>
      <p:ext uri="{BB962C8B-B14F-4D97-AF65-F5344CB8AC3E}">
        <p14:creationId xmlns:p14="http://schemas.microsoft.com/office/powerpoint/2010/main" val="3768042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0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oogle Shape;1104;p106" descr="A screen shot of a computer&#10;&#10;Description automatically generated">
            <a:extLst>
              <a:ext uri="{FF2B5EF4-FFF2-40B4-BE49-F238E27FC236}">
                <a16:creationId xmlns:a16="http://schemas.microsoft.com/office/drawing/2014/main" id="{582A54EC-F3C4-FC85-BE58-1161922E5EFC}"/>
              </a:ext>
            </a:extLst>
          </p:cNvPr>
          <p:cNvPicPr preferRelativeResize="0"/>
          <p:nvPr/>
        </p:nvPicPr>
        <p:blipFill rotWithShape="1">
          <a:blip r:embed="rId4">
            <a:alphaModFix/>
          </a:blip>
          <a:srcRect/>
          <a:stretch/>
        </p:blipFill>
        <p:spPr>
          <a:xfrm>
            <a:off x="2541069" y="1299410"/>
            <a:ext cx="7392203" cy="4754549"/>
          </a:xfrm>
          <a:prstGeom prst="rect">
            <a:avLst/>
          </a:prstGeom>
          <a:noFill/>
          <a:ln>
            <a:noFill/>
          </a:ln>
        </p:spPr>
      </p:pic>
      <p:pic>
        <p:nvPicPr>
          <p:cNvPr id="2" name="AMEX x TWL Interactive - Expandable Video Gallery">
            <a:hlinkClick r:id="" action="ppaction://media"/>
            <a:extLst>
              <a:ext uri="{FF2B5EF4-FFF2-40B4-BE49-F238E27FC236}">
                <a16:creationId xmlns:a16="http://schemas.microsoft.com/office/drawing/2014/main" id="{06483182-B9BF-B6FD-B9F6-9F7D1C5EBC9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685447" y="1435882"/>
            <a:ext cx="7112987" cy="3986235"/>
          </a:xfrm>
          <a:prstGeom prst="rect">
            <a:avLst/>
          </a:prstGeom>
        </p:spPr>
      </p:pic>
      <p:sp>
        <p:nvSpPr>
          <p:cNvPr id="4" name="TextBox 3">
            <a:extLst>
              <a:ext uri="{FF2B5EF4-FFF2-40B4-BE49-F238E27FC236}">
                <a16:creationId xmlns:a16="http://schemas.microsoft.com/office/drawing/2014/main" id="{C129BA7E-CB9A-00B9-63C2-73EAC7038790}"/>
              </a:ext>
            </a:extLst>
          </p:cNvPr>
          <p:cNvSpPr txBox="1"/>
          <p:nvPr/>
        </p:nvSpPr>
        <p:spPr>
          <a:xfrm>
            <a:off x="1097279" y="395102"/>
            <a:ext cx="9997441" cy="470706"/>
          </a:xfrm>
          <a:prstGeom prst="rect">
            <a:avLst/>
          </a:prstGeom>
          <a:noFill/>
        </p:spPr>
        <p:txBody>
          <a:bodyPr wrap="square">
            <a:spAutoFit/>
          </a:bodyPr>
          <a:lstStyle/>
          <a:p>
            <a:pPr>
              <a:lnSpc>
                <a:spcPct val="110000"/>
              </a:lnSpc>
              <a:spcAft>
                <a:spcPts val="800"/>
              </a:spcAft>
            </a:pPr>
            <a:r>
              <a:rPr lang="en-US" altLang="zh-TW" sz="2400" dirty="0">
                <a:solidFill>
                  <a:srgbClr val="F9F4EE"/>
                </a:solidFill>
                <a:latin typeface="Inter Black" panose="02000503000000020004" pitchFamily="2" charset="0"/>
                <a:ea typeface="Inter Black" panose="02000503000000020004" pitchFamily="2" charset="0"/>
              </a:rPr>
              <a:t>TWL Branded  Expandable Video Gallery  Interactive  Unit (Demo)</a:t>
            </a:r>
            <a:endParaRPr kumimoji="0" lang="en-US" altLang="zh-TW" sz="2400" b="1" i="0" u="none" strike="noStrike" kern="1200" cap="none" spc="0" normalizeH="0" baseline="0" noProof="0" dirty="0">
              <a:ln>
                <a:noFill/>
              </a:ln>
              <a:solidFill>
                <a:srgbClr val="F9F4EE"/>
              </a:solidFill>
              <a:effectLst/>
              <a:uLnTx/>
              <a:uFillTx/>
              <a:latin typeface="Inter Black" panose="02000503000000020004" pitchFamily="2" charset="0"/>
              <a:ea typeface="Inter Black" panose="02000503000000020004" pitchFamily="2" charset="0"/>
            </a:endParaRPr>
          </a:p>
        </p:txBody>
      </p:sp>
    </p:spTree>
    <p:extLst>
      <p:ext uri="{BB962C8B-B14F-4D97-AF65-F5344CB8AC3E}">
        <p14:creationId xmlns:p14="http://schemas.microsoft.com/office/powerpoint/2010/main" val="4217638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084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Google Shape;1104;p106" descr="A screen shot of a computer&#10;&#10;Description automatically generated">
            <a:extLst>
              <a:ext uri="{FF2B5EF4-FFF2-40B4-BE49-F238E27FC236}">
                <a16:creationId xmlns:a16="http://schemas.microsoft.com/office/drawing/2014/main" id="{43362EF4-9051-E486-4990-8A04D6B83E76}"/>
              </a:ext>
            </a:extLst>
          </p:cNvPr>
          <p:cNvPicPr preferRelativeResize="0"/>
          <p:nvPr/>
        </p:nvPicPr>
        <p:blipFill rotWithShape="1">
          <a:blip r:embed="rId2">
            <a:alphaModFix/>
          </a:blip>
          <a:srcRect/>
          <a:stretch/>
        </p:blipFill>
        <p:spPr>
          <a:xfrm>
            <a:off x="2218339" y="1413588"/>
            <a:ext cx="7755321" cy="4734963"/>
          </a:xfrm>
          <a:prstGeom prst="rect">
            <a:avLst/>
          </a:prstGeom>
          <a:noFill/>
          <a:ln>
            <a:noFill/>
          </a:ln>
        </p:spPr>
      </p:pic>
      <p:sp>
        <p:nvSpPr>
          <p:cNvPr id="3" name="TextBox 2">
            <a:extLst>
              <a:ext uri="{FF2B5EF4-FFF2-40B4-BE49-F238E27FC236}">
                <a16:creationId xmlns:a16="http://schemas.microsoft.com/office/drawing/2014/main" id="{D8DACE65-10F2-37CA-9409-0C09B7CECCEB}"/>
              </a:ext>
            </a:extLst>
          </p:cNvPr>
          <p:cNvSpPr txBox="1"/>
          <p:nvPr/>
        </p:nvSpPr>
        <p:spPr>
          <a:xfrm>
            <a:off x="4296102" y="480850"/>
            <a:ext cx="5178973" cy="457198"/>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lang="en-US" sz="2400" dirty="0">
                <a:solidFill>
                  <a:schemeClr val="bg1"/>
                </a:solidFill>
                <a:latin typeface="Inter Black" panose="02000503000000020004" pitchFamily="2" charset="0"/>
                <a:ea typeface="Inter Black" panose="02000503000000020004" pitchFamily="2" charset="0"/>
                <a:hlinkClick r:id="rId3">
                  <a:extLst>
                    <a:ext uri="{A12FA001-AC4F-418D-AE19-62706E023703}">
                      <ahyp:hlinkClr xmlns:ahyp="http://schemas.microsoft.com/office/drawing/2018/hyperlinkcolor" val="tx"/>
                    </a:ext>
                  </a:extLst>
                </a:hlinkClick>
              </a:rPr>
              <a:t>Brand Block (Gold Card)</a:t>
            </a:r>
            <a:endParaRPr kumimoji="0" lang="en-US" sz="2400" b="0" i="0" u="none" strike="noStrike" kern="1200" cap="none" normalizeH="0" baseline="0" noProof="0" dirty="0" err="1">
              <a:ln>
                <a:noFill/>
              </a:ln>
              <a:solidFill>
                <a:schemeClr val="bg1"/>
              </a:solidFill>
              <a:effectLst/>
              <a:uLnTx/>
              <a:uFillTx/>
              <a:latin typeface="Inter Black" panose="02000503000000020004" pitchFamily="2" charset="0"/>
              <a:ea typeface="Inter Black" panose="02000503000000020004" pitchFamily="2" charset="0"/>
            </a:endParaRPr>
          </a:p>
        </p:txBody>
      </p:sp>
      <p:pic>
        <p:nvPicPr>
          <p:cNvPr id="5" name="Picture 4" descr="Close-up of a restaurant menu&#10;&#10;AI-generated content may be incorrect.">
            <a:extLst>
              <a:ext uri="{FF2B5EF4-FFF2-40B4-BE49-F238E27FC236}">
                <a16:creationId xmlns:a16="http://schemas.microsoft.com/office/drawing/2014/main" id="{7885F24C-72CE-DE8D-50E7-14180EEC245D}"/>
              </a:ext>
            </a:extLst>
          </p:cNvPr>
          <p:cNvPicPr>
            <a:picLocks noChangeAspect="1"/>
          </p:cNvPicPr>
          <p:nvPr/>
        </p:nvPicPr>
        <p:blipFill>
          <a:blip r:embed="rId4">
            <a:extLst>
              <a:ext uri="{28A0092B-C50C-407E-A947-70E740481C1C}">
                <a14:useLocalDpi xmlns:a14="http://schemas.microsoft.com/office/drawing/2010/main" val="0"/>
              </a:ext>
            </a:extLst>
          </a:blip>
          <a:srcRect b="587"/>
          <a:stretch/>
        </p:blipFill>
        <p:spPr>
          <a:xfrm>
            <a:off x="2359571" y="1513490"/>
            <a:ext cx="7472856" cy="4004441"/>
          </a:xfrm>
          <a:prstGeom prst="rect">
            <a:avLst/>
          </a:prstGeom>
        </p:spPr>
      </p:pic>
    </p:spTree>
    <p:extLst>
      <p:ext uri="{BB962C8B-B14F-4D97-AF65-F5344CB8AC3E}">
        <p14:creationId xmlns:p14="http://schemas.microsoft.com/office/powerpoint/2010/main" val="3769345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F0EEFA4F-3B08-82C8-9E5E-EE0A4B7BEFD2}"/>
            </a:ext>
          </a:extLst>
        </p:cNvPr>
        <p:cNvGrpSpPr/>
        <p:nvPr/>
      </p:nvGrpSpPr>
      <p:grpSpPr>
        <a:xfrm>
          <a:off x="0" y="0"/>
          <a:ext cx="0" cy="0"/>
          <a:chOff x="0" y="0"/>
          <a:chExt cx="0" cy="0"/>
        </a:xfrm>
      </p:grpSpPr>
      <p:pic>
        <p:nvPicPr>
          <p:cNvPr id="2" name="Google Shape;1104;p106" descr="A screen shot of a computer&#10;&#10;Description automatically generated">
            <a:extLst>
              <a:ext uri="{FF2B5EF4-FFF2-40B4-BE49-F238E27FC236}">
                <a16:creationId xmlns:a16="http://schemas.microsoft.com/office/drawing/2014/main" id="{0DA9A813-DDBB-E47A-D1E6-8CE740160254}"/>
              </a:ext>
            </a:extLst>
          </p:cNvPr>
          <p:cNvPicPr preferRelativeResize="0"/>
          <p:nvPr/>
        </p:nvPicPr>
        <p:blipFill rotWithShape="1">
          <a:blip r:embed="rId2">
            <a:alphaModFix/>
          </a:blip>
          <a:srcRect/>
          <a:stretch/>
        </p:blipFill>
        <p:spPr>
          <a:xfrm>
            <a:off x="2218339" y="1413589"/>
            <a:ext cx="7755321" cy="4618912"/>
          </a:xfrm>
          <a:prstGeom prst="rect">
            <a:avLst/>
          </a:prstGeom>
          <a:noFill/>
          <a:ln>
            <a:noFill/>
          </a:ln>
        </p:spPr>
      </p:pic>
      <p:sp>
        <p:nvSpPr>
          <p:cNvPr id="3" name="TextBox 2">
            <a:extLst>
              <a:ext uri="{FF2B5EF4-FFF2-40B4-BE49-F238E27FC236}">
                <a16:creationId xmlns:a16="http://schemas.microsoft.com/office/drawing/2014/main" id="{3BDE8639-DBBA-3E5F-7F8C-6FE0122FCCEF}"/>
              </a:ext>
            </a:extLst>
          </p:cNvPr>
          <p:cNvSpPr txBox="1"/>
          <p:nvPr/>
        </p:nvSpPr>
        <p:spPr>
          <a:xfrm>
            <a:off x="4296102" y="480850"/>
            <a:ext cx="5178973" cy="457198"/>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lang="en-US" sz="2400" dirty="0">
                <a:solidFill>
                  <a:schemeClr val="bg1"/>
                </a:solidFill>
                <a:latin typeface="Inter Black" panose="02000503000000020004" pitchFamily="2" charset="0"/>
                <a:ea typeface="Inter Black" panose="02000503000000020004" pitchFamily="2" charset="0"/>
                <a:hlinkClick r:id="rId3">
                  <a:extLst>
                    <a:ext uri="{A12FA001-AC4F-418D-AE19-62706E023703}">
                      <ahyp:hlinkClr xmlns:ahyp="http://schemas.microsoft.com/office/drawing/2018/hyperlinkcolor" val="tx"/>
                    </a:ext>
                  </a:extLst>
                </a:hlinkClick>
              </a:rPr>
              <a:t>Brand Block (Silver Card)</a:t>
            </a:r>
            <a:endParaRPr kumimoji="0" lang="en-US" sz="2400" b="0" i="0" u="none" strike="noStrike" kern="1200" cap="none" normalizeH="0" baseline="0" noProof="0" dirty="0" err="1">
              <a:ln>
                <a:noFill/>
              </a:ln>
              <a:solidFill>
                <a:schemeClr val="bg1"/>
              </a:solidFill>
              <a:effectLst/>
              <a:uLnTx/>
              <a:uFillTx/>
              <a:latin typeface="Inter Black" panose="02000503000000020004" pitchFamily="2" charset="0"/>
              <a:ea typeface="Inter Black" panose="02000503000000020004" pitchFamily="2" charset="0"/>
            </a:endParaRPr>
          </a:p>
        </p:txBody>
      </p:sp>
      <p:pic>
        <p:nvPicPr>
          <p:cNvPr id="6" name="Picture 5" descr="A hand holding a phone&#10;&#10;AI-generated content may be incorrect.">
            <a:extLst>
              <a:ext uri="{FF2B5EF4-FFF2-40B4-BE49-F238E27FC236}">
                <a16:creationId xmlns:a16="http://schemas.microsoft.com/office/drawing/2014/main" id="{B86B4258-88F1-1A11-A054-09C43E85E181}"/>
              </a:ext>
            </a:extLst>
          </p:cNvPr>
          <p:cNvPicPr>
            <a:picLocks noChangeAspect="1"/>
          </p:cNvPicPr>
          <p:nvPr/>
        </p:nvPicPr>
        <p:blipFill>
          <a:blip r:embed="rId4">
            <a:extLst>
              <a:ext uri="{28A0092B-C50C-407E-A947-70E740481C1C}">
                <a14:useLocalDpi xmlns:a14="http://schemas.microsoft.com/office/drawing/2010/main" val="0"/>
              </a:ext>
            </a:extLst>
          </a:blip>
          <a:srcRect b="1727"/>
          <a:stretch/>
        </p:blipFill>
        <p:spPr>
          <a:xfrm>
            <a:off x="2373326" y="1561665"/>
            <a:ext cx="7448007" cy="3852298"/>
          </a:xfrm>
          <a:prstGeom prst="rect">
            <a:avLst/>
          </a:prstGeom>
        </p:spPr>
      </p:pic>
    </p:spTree>
    <p:extLst>
      <p:ext uri="{BB962C8B-B14F-4D97-AF65-F5344CB8AC3E}">
        <p14:creationId xmlns:p14="http://schemas.microsoft.com/office/powerpoint/2010/main" val="3178021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928723AC-86B3-CBE9-E446-C5212A560911}"/>
              </a:ext>
            </a:extLst>
          </p:cNvPr>
          <p:cNvGrpSpPr/>
          <p:nvPr/>
        </p:nvGrpSpPr>
        <p:grpSpPr>
          <a:xfrm>
            <a:off x="278819" y="2051340"/>
            <a:ext cx="3408981" cy="2377833"/>
            <a:chOff x="1590260" y="2150057"/>
            <a:chExt cx="3155242" cy="2029785"/>
          </a:xfrm>
        </p:grpSpPr>
        <p:sp>
          <p:nvSpPr>
            <p:cNvPr id="6" name="Rectangle 5">
              <a:extLst>
                <a:ext uri="{FF2B5EF4-FFF2-40B4-BE49-F238E27FC236}">
                  <a16:creationId xmlns:a16="http://schemas.microsoft.com/office/drawing/2014/main" id="{7BC72FB2-1CD0-E7EA-CE30-B7F970761883}"/>
                </a:ext>
              </a:extLst>
            </p:cNvPr>
            <p:cNvSpPr/>
            <p:nvPr/>
          </p:nvSpPr>
          <p:spPr>
            <a:xfrm>
              <a:off x="2639833" y="3427467"/>
              <a:ext cx="318052" cy="231123"/>
            </a:xfrm>
            <a:prstGeom prst="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website">
              <a:extLst>
                <a:ext uri="{FF2B5EF4-FFF2-40B4-BE49-F238E27FC236}">
                  <a16:creationId xmlns:a16="http://schemas.microsoft.com/office/drawing/2014/main" id="{BFEB2ECC-4FE5-C187-FEDA-562A2DAB7F1D}"/>
                </a:ext>
              </a:extLst>
            </p:cNvPr>
            <p:cNvPicPr>
              <a:picLocks noChangeAspect="1"/>
            </p:cNvPicPr>
            <p:nvPr/>
          </p:nvPicPr>
          <p:blipFill>
            <a:blip r:embed="rId2"/>
            <a:srcRect t="21988" r="40417" b="13289"/>
            <a:stretch/>
          </p:blipFill>
          <p:spPr>
            <a:xfrm>
              <a:off x="1590260" y="2150057"/>
              <a:ext cx="3155242" cy="2029785"/>
            </a:xfrm>
            <a:prstGeom prst="rect">
              <a:avLst/>
            </a:prstGeom>
            <a:ln>
              <a:solidFill>
                <a:schemeClr val="bg1"/>
              </a:solidFill>
            </a:ln>
          </p:spPr>
        </p:pic>
      </p:grpSp>
      <p:sp>
        <p:nvSpPr>
          <p:cNvPr id="8" name="TextBox 7">
            <a:extLst>
              <a:ext uri="{FF2B5EF4-FFF2-40B4-BE49-F238E27FC236}">
                <a16:creationId xmlns:a16="http://schemas.microsoft.com/office/drawing/2014/main" id="{F2713FFD-C9B7-A01C-F405-99AAAE297884}"/>
              </a:ext>
            </a:extLst>
          </p:cNvPr>
          <p:cNvSpPr txBox="1"/>
          <p:nvPr/>
        </p:nvSpPr>
        <p:spPr>
          <a:xfrm>
            <a:off x="4114472" y="410827"/>
            <a:ext cx="5664200" cy="1134533"/>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lang="en-US" sz="2400" dirty="0">
                <a:solidFill>
                  <a:schemeClr val="bg1"/>
                </a:solidFill>
                <a:latin typeface="Inter Black" panose="02000503000000020004" pitchFamily="2" charset="0"/>
                <a:ea typeface="Inter Black" panose="02000503000000020004" pitchFamily="2" charset="0"/>
              </a:rPr>
              <a:t>Character Vignette – Extras</a:t>
            </a:r>
          </a:p>
          <a:p>
            <a:pPr marL="0" marR="0" indent="0" algn="l" defTabSz="914400" rtl="0" eaLnBrk="1" fontAlgn="auto" latinLnBrk="0" hangingPunct="1">
              <a:lnSpc>
                <a:spcPct val="110000"/>
              </a:lnSpc>
              <a:spcBef>
                <a:spcPts val="0"/>
              </a:spcBef>
              <a:spcAft>
                <a:spcPts val="800"/>
              </a:spcAft>
              <a:buClrTx/>
              <a:buSzTx/>
              <a:buFontTx/>
              <a:buNone/>
              <a:tabLst/>
            </a:pPr>
            <a:r>
              <a:rPr lang="en-US" sz="2400" dirty="0">
                <a:solidFill>
                  <a:schemeClr val="bg1"/>
                </a:solidFill>
                <a:latin typeface="Inter Black" panose="02000503000000020004" pitchFamily="2" charset="0"/>
                <a:ea typeface="Inter Black" panose="02000503000000020004" pitchFamily="2" charset="0"/>
              </a:rPr>
              <a:t>     Viewership Experience  </a:t>
            </a:r>
            <a:endParaRPr kumimoji="0" lang="en-US" sz="2400" b="0" i="0" u="none" strike="noStrike" kern="1200" cap="none" normalizeH="0" baseline="0" noProof="0" dirty="0" err="1">
              <a:ln>
                <a:noFill/>
              </a:ln>
              <a:solidFill>
                <a:schemeClr val="bg1"/>
              </a:solidFill>
              <a:effectLst/>
              <a:uLnTx/>
              <a:uFillTx/>
              <a:latin typeface="Inter Black" panose="02000503000000020004" pitchFamily="2" charset="0"/>
              <a:ea typeface="Inter Black" panose="02000503000000020004" pitchFamily="2" charset="0"/>
            </a:endParaRPr>
          </a:p>
        </p:txBody>
      </p:sp>
      <p:sp>
        <p:nvSpPr>
          <p:cNvPr id="9" name="TextBox 8">
            <a:extLst>
              <a:ext uri="{FF2B5EF4-FFF2-40B4-BE49-F238E27FC236}">
                <a16:creationId xmlns:a16="http://schemas.microsoft.com/office/drawing/2014/main" id="{B7D5F9BD-5278-94E9-542C-08093B67C0C7}"/>
              </a:ext>
            </a:extLst>
          </p:cNvPr>
          <p:cNvSpPr txBox="1"/>
          <p:nvPr/>
        </p:nvSpPr>
        <p:spPr>
          <a:xfrm>
            <a:off x="445610" y="4511373"/>
            <a:ext cx="3408981" cy="517890"/>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kumimoji="0" lang="en-US" sz="12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rPr>
              <a:t>Character Vignettes live on the Extras Tab  on The White Lotus Show Page</a:t>
            </a: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pic>
        <p:nvPicPr>
          <p:cNvPr id="10" name="Picture 9" descr="A green rectangular sign with white text&#10;&#10;AI-generated content may be incorrect.">
            <a:extLst>
              <a:ext uri="{FF2B5EF4-FFF2-40B4-BE49-F238E27FC236}">
                <a16:creationId xmlns:a16="http://schemas.microsoft.com/office/drawing/2014/main" id="{0BB69C04-37A1-89F4-64F4-18053BD7116D}"/>
              </a:ext>
            </a:extLst>
          </p:cNvPr>
          <p:cNvPicPr>
            <a:picLocks noChangeAspect="1"/>
          </p:cNvPicPr>
          <p:nvPr/>
        </p:nvPicPr>
        <p:blipFill>
          <a:blip r:embed="rId3"/>
          <a:srcRect l="11842" r="10508"/>
          <a:stretch/>
        </p:blipFill>
        <p:spPr>
          <a:xfrm>
            <a:off x="4402011" y="2051339"/>
            <a:ext cx="3530600" cy="2377834"/>
          </a:xfrm>
          <a:prstGeom prst="rect">
            <a:avLst/>
          </a:prstGeom>
          <a:ln>
            <a:solidFill>
              <a:schemeClr val="bg1"/>
            </a:solidFill>
          </a:ln>
        </p:spPr>
      </p:pic>
      <p:sp>
        <p:nvSpPr>
          <p:cNvPr id="11" name="TextBox 10">
            <a:extLst>
              <a:ext uri="{FF2B5EF4-FFF2-40B4-BE49-F238E27FC236}">
                <a16:creationId xmlns:a16="http://schemas.microsoft.com/office/drawing/2014/main" id="{242C0AE6-51F6-22CD-F806-8F4BCA21C0DD}"/>
              </a:ext>
            </a:extLst>
          </p:cNvPr>
          <p:cNvSpPr txBox="1"/>
          <p:nvPr/>
        </p:nvSpPr>
        <p:spPr>
          <a:xfrm>
            <a:off x="5428146" y="4576299"/>
            <a:ext cx="2176801" cy="517890"/>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kumimoji="0" lang="en-US" sz="12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rPr>
              <a:t>:08s Pre-Roll Bumper Card (Ran in AVOD only)</a:t>
            </a: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pic>
        <p:nvPicPr>
          <p:cNvPr id="12" name="Picture 11" descr="A person sitting in a chair&#10;&#10;AI-generated content may be incorrect.">
            <a:extLst>
              <a:ext uri="{FF2B5EF4-FFF2-40B4-BE49-F238E27FC236}">
                <a16:creationId xmlns:a16="http://schemas.microsoft.com/office/drawing/2014/main" id="{F4567D92-CA64-203B-B80C-CD29630C96A6}"/>
              </a:ext>
            </a:extLst>
          </p:cNvPr>
          <p:cNvPicPr>
            <a:picLocks noChangeAspect="1"/>
          </p:cNvPicPr>
          <p:nvPr/>
        </p:nvPicPr>
        <p:blipFill>
          <a:blip r:embed="rId4"/>
          <a:srcRect l="4965" r="16061"/>
          <a:stretch/>
        </p:blipFill>
        <p:spPr>
          <a:xfrm>
            <a:off x="8715038" y="2051339"/>
            <a:ext cx="3175001" cy="2377834"/>
          </a:xfrm>
          <a:prstGeom prst="rect">
            <a:avLst/>
          </a:prstGeom>
          <a:ln>
            <a:solidFill>
              <a:schemeClr val="bg1"/>
            </a:solidFill>
          </a:ln>
        </p:spPr>
      </p:pic>
      <p:sp>
        <p:nvSpPr>
          <p:cNvPr id="13" name="TextBox 12">
            <a:extLst>
              <a:ext uri="{FF2B5EF4-FFF2-40B4-BE49-F238E27FC236}">
                <a16:creationId xmlns:a16="http://schemas.microsoft.com/office/drawing/2014/main" id="{B066F0EA-0D9C-539D-481F-D466BF756B9F}"/>
              </a:ext>
            </a:extLst>
          </p:cNvPr>
          <p:cNvSpPr txBox="1"/>
          <p:nvPr/>
        </p:nvSpPr>
        <p:spPr>
          <a:xfrm>
            <a:off x="9178502" y="4517098"/>
            <a:ext cx="3408981" cy="517890"/>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kumimoji="0" lang="en-US" sz="12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rPr>
              <a:t>Character Vignette Content</a:t>
            </a: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sp>
        <p:nvSpPr>
          <p:cNvPr id="14" name="TextBox 13">
            <a:extLst>
              <a:ext uri="{FF2B5EF4-FFF2-40B4-BE49-F238E27FC236}">
                <a16:creationId xmlns:a16="http://schemas.microsoft.com/office/drawing/2014/main" id="{72D96C8C-2088-75C9-F197-01CB57996890}"/>
              </a:ext>
            </a:extLst>
          </p:cNvPr>
          <p:cNvSpPr txBox="1"/>
          <p:nvPr/>
        </p:nvSpPr>
        <p:spPr>
          <a:xfrm>
            <a:off x="1959489" y="5694279"/>
            <a:ext cx="8507002" cy="893233"/>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lang="en-US" sz="1400" dirty="0">
                <a:solidFill>
                  <a:schemeClr val="bg1"/>
                </a:solidFill>
                <a:latin typeface="Inter Black" panose="02000503000000020004" pitchFamily="2" charset="0"/>
                <a:ea typeface="Inter Black" panose="02000503000000020004" pitchFamily="2" charset="0"/>
              </a:rPr>
              <a:t>These extras are </a:t>
            </a:r>
            <a:r>
              <a:rPr lang="en-US" sz="1400" dirty="0">
                <a:solidFill>
                  <a:schemeClr val="bg1"/>
                </a:solidFill>
                <a:latin typeface="Inter Black" panose="02000503000000020004" pitchFamily="2" charset="0"/>
                <a:ea typeface="Inter Black" panose="02000503000000020004" pitchFamily="2" charset="0"/>
                <a:cs typeface="Times New Roman"/>
              </a:rPr>
              <a:t>30-60s episodes that give fans a deeper look into some of the S3 characters.</a:t>
            </a:r>
            <a:endParaRPr kumimoji="0" lang="en-US" sz="1400" b="0" i="0" u="none" strike="noStrike" kern="1200" cap="none" normalizeH="0" baseline="0" noProof="0" dirty="0" err="1">
              <a:ln>
                <a:noFill/>
              </a:ln>
              <a:solidFill>
                <a:schemeClr val="bg1"/>
              </a:solidFill>
              <a:effectLst/>
              <a:uLnTx/>
              <a:uFillTx/>
              <a:latin typeface="Inter Black" panose="02000503000000020004" pitchFamily="2" charset="0"/>
              <a:ea typeface="Inter Black" panose="02000503000000020004" pitchFamily="2" charset="0"/>
            </a:endParaRPr>
          </a:p>
        </p:txBody>
      </p:sp>
      <p:pic>
        <p:nvPicPr>
          <p:cNvPr id="19" name="Graphic 18" descr="Play with solid fill">
            <a:extLst>
              <a:ext uri="{FF2B5EF4-FFF2-40B4-BE49-F238E27FC236}">
                <a16:creationId xmlns:a16="http://schemas.microsoft.com/office/drawing/2014/main" id="{82E8E102-E31C-88B8-061D-84BBF20E4E1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786263" y="2986367"/>
            <a:ext cx="517890" cy="517890"/>
          </a:xfrm>
          <a:prstGeom prst="rect">
            <a:avLst/>
          </a:prstGeom>
        </p:spPr>
      </p:pic>
      <p:pic>
        <p:nvPicPr>
          <p:cNvPr id="20" name="Graphic 19" descr="Play with solid fill">
            <a:extLst>
              <a:ext uri="{FF2B5EF4-FFF2-40B4-BE49-F238E27FC236}">
                <a16:creationId xmlns:a16="http://schemas.microsoft.com/office/drawing/2014/main" id="{0EA5FFB2-DF30-9456-BE53-1E09F651AB4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64879" y="3029898"/>
            <a:ext cx="517890" cy="517890"/>
          </a:xfrm>
          <a:prstGeom prst="rect">
            <a:avLst/>
          </a:prstGeom>
        </p:spPr>
      </p:pic>
    </p:spTree>
    <p:extLst>
      <p:ext uri="{BB962C8B-B14F-4D97-AF65-F5344CB8AC3E}">
        <p14:creationId xmlns:p14="http://schemas.microsoft.com/office/powerpoint/2010/main" val="2650415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Google Shape;1104;p106" descr="A screen shot of a computer&#10;&#10;Description automatically generated">
            <a:extLst>
              <a:ext uri="{FF2B5EF4-FFF2-40B4-BE49-F238E27FC236}">
                <a16:creationId xmlns:a16="http://schemas.microsoft.com/office/drawing/2014/main" id="{582A54EC-F3C4-FC85-BE58-1161922E5EFC}"/>
              </a:ext>
            </a:extLst>
          </p:cNvPr>
          <p:cNvPicPr preferRelativeResize="0"/>
          <p:nvPr/>
        </p:nvPicPr>
        <p:blipFill rotWithShape="1">
          <a:blip r:embed="rId3">
            <a:alphaModFix/>
          </a:blip>
          <a:srcRect/>
          <a:stretch/>
        </p:blipFill>
        <p:spPr>
          <a:xfrm>
            <a:off x="2275237" y="1549400"/>
            <a:ext cx="7643463" cy="4485640"/>
          </a:xfrm>
          <a:prstGeom prst="rect">
            <a:avLst/>
          </a:prstGeom>
          <a:noFill/>
          <a:ln>
            <a:noFill/>
          </a:ln>
        </p:spPr>
      </p:pic>
      <p:sp>
        <p:nvSpPr>
          <p:cNvPr id="4" name="TextBox 3">
            <a:extLst>
              <a:ext uri="{FF2B5EF4-FFF2-40B4-BE49-F238E27FC236}">
                <a16:creationId xmlns:a16="http://schemas.microsoft.com/office/drawing/2014/main" id="{C129BA7E-CB9A-00B9-63C2-73EAC7038790}"/>
              </a:ext>
            </a:extLst>
          </p:cNvPr>
          <p:cNvSpPr txBox="1"/>
          <p:nvPr/>
        </p:nvSpPr>
        <p:spPr>
          <a:xfrm>
            <a:off x="1636293" y="496365"/>
            <a:ext cx="9997441" cy="470706"/>
          </a:xfrm>
          <a:prstGeom prst="rect">
            <a:avLst/>
          </a:prstGeom>
          <a:noFill/>
        </p:spPr>
        <p:txBody>
          <a:bodyPr wrap="square">
            <a:spAutoFit/>
          </a:bodyPr>
          <a:lstStyle/>
          <a:p>
            <a:pPr>
              <a:lnSpc>
                <a:spcPct val="110000"/>
              </a:lnSpc>
              <a:spcAft>
                <a:spcPts val="800"/>
              </a:spcAft>
            </a:pPr>
            <a:r>
              <a:rPr lang="en-US" altLang="zh-TW" sz="2400" dirty="0">
                <a:solidFill>
                  <a:schemeClr val="bg1"/>
                </a:solidFill>
                <a:latin typeface="Inter Black" panose="02000503000000020004" pitchFamily="2" charset="0"/>
                <a:ea typeface="Inter Black" panose="02000503000000020004" pitchFamily="2" charset="0"/>
                <a:hlinkClick r:id="rId4">
                  <a:extLst>
                    <a:ext uri="{A12FA001-AC4F-418D-AE19-62706E023703}">
                      <ahyp:hlinkClr xmlns:ahyp="http://schemas.microsoft.com/office/drawing/2018/hyperlinkcolor" val="tx"/>
                    </a:ext>
                  </a:extLst>
                </a:hlinkClick>
              </a:rPr>
              <a:t>Meet The Guests &amp; Meet the Management Extras Bumpers </a:t>
            </a:r>
            <a:endParaRPr kumimoji="0" lang="en-US" altLang="zh-TW" sz="2400" b="1" i="0" u="none" strike="noStrike" kern="1200" cap="none" spc="0" normalizeH="0" baseline="0" noProof="0" dirty="0">
              <a:ln>
                <a:noFill/>
              </a:ln>
              <a:solidFill>
                <a:schemeClr val="bg1"/>
              </a:solidFill>
              <a:effectLst/>
              <a:uLnTx/>
              <a:uFillTx/>
              <a:latin typeface="Inter Black" panose="02000503000000020004" pitchFamily="2" charset="0"/>
              <a:ea typeface="Inter Black" panose="02000503000000020004" pitchFamily="2" charset="0"/>
            </a:endParaRPr>
          </a:p>
        </p:txBody>
      </p:sp>
      <p:pic>
        <p:nvPicPr>
          <p:cNvPr id="6" name="Picture 5" descr="A green rectangular sign with white text&#10;&#10;AI-generated content may be incorrect.">
            <a:extLst>
              <a:ext uri="{FF2B5EF4-FFF2-40B4-BE49-F238E27FC236}">
                <a16:creationId xmlns:a16="http://schemas.microsoft.com/office/drawing/2014/main" id="{05FA70EA-C333-99E5-F4BD-9D2580958091}"/>
              </a:ext>
            </a:extLst>
          </p:cNvPr>
          <p:cNvPicPr>
            <a:picLocks noChangeAspect="1"/>
          </p:cNvPicPr>
          <p:nvPr/>
        </p:nvPicPr>
        <p:blipFill>
          <a:blip r:embed="rId5">
            <a:extLst>
              <a:ext uri="{28A0092B-C50C-407E-A947-70E740481C1C}">
                <a14:useLocalDpi xmlns:a14="http://schemas.microsoft.com/office/drawing/2010/main" val="0"/>
              </a:ext>
            </a:extLst>
          </a:blip>
          <a:srcRect b="2563"/>
          <a:stretch/>
        </p:blipFill>
        <p:spPr>
          <a:xfrm>
            <a:off x="2410456" y="1672745"/>
            <a:ext cx="7371086" cy="3779966"/>
          </a:xfrm>
          <a:prstGeom prst="rect">
            <a:avLst/>
          </a:prstGeom>
        </p:spPr>
      </p:pic>
    </p:spTree>
    <p:extLst>
      <p:ext uri="{BB962C8B-B14F-4D97-AF65-F5344CB8AC3E}">
        <p14:creationId xmlns:p14="http://schemas.microsoft.com/office/powerpoint/2010/main" val="1524275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RPReplay_Final1741780574 - Trim">
            <a:hlinkClick r:id="" action="ppaction://media"/>
            <a:extLst>
              <a:ext uri="{FF2B5EF4-FFF2-40B4-BE49-F238E27FC236}">
                <a16:creationId xmlns:a16="http://schemas.microsoft.com/office/drawing/2014/main" id="{4951F321-3C8F-CD4F-3CE7-C6901B9EDF8F}"/>
              </a:ext>
            </a:extLst>
          </p:cNvPr>
          <p:cNvPicPr>
            <a:picLocks noChangeAspect="1"/>
          </p:cNvPicPr>
          <p:nvPr>
            <a:videoFile r:link="rId1"/>
            <p:extLst>
              <p:ext uri="{DAA4B4D4-6D71-4841-9C94-3DE7FCFB9230}">
                <p14:media xmlns:p14="http://schemas.microsoft.com/office/powerpoint/2010/main" r:embed="rId2">
                  <p14:trim st="290"/>
                </p14:media>
              </p:ext>
            </p:extLst>
          </p:nvPr>
        </p:nvPicPr>
        <p:blipFill>
          <a:blip r:embed="rId4"/>
          <a:stretch>
            <a:fillRect/>
          </a:stretch>
        </p:blipFill>
        <p:spPr>
          <a:xfrm>
            <a:off x="4743854" y="1319498"/>
            <a:ext cx="2372946" cy="5140986"/>
          </a:xfrm>
          <a:prstGeom prst="rect">
            <a:avLst/>
          </a:prstGeom>
        </p:spPr>
      </p:pic>
      <p:pic>
        <p:nvPicPr>
          <p:cNvPr id="2" name="Google Shape;1103;p106" descr="A close up of a computer&#10;&#10;Description automatically generated">
            <a:extLst>
              <a:ext uri="{FF2B5EF4-FFF2-40B4-BE49-F238E27FC236}">
                <a16:creationId xmlns:a16="http://schemas.microsoft.com/office/drawing/2014/main" id="{CF13B7EB-42E7-11B2-08C2-A48549879D15}"/>
              </a:ext>
            </a:extLst>
          </p:cNvPr>
          <p:cNvPicPr preferRelativeResize="0">
            <a:picLocks/>
          </p:cNvPicPr>
          <p:nvPr/>
        </p:nvPicPr>
        <p:blipFill rotWithShape="1">
          <a:blip r:embed="rId5">
            <a:alphaModFix/>
          </a:blip>
          <a:srcRect/>
          <a:stretch/>
        </p:blipFill>
        <p:spPr>
          <a:xfrm>
            <a:off x="4529664" y="1170347"/>
            <a:ext cx="2801327" cy="5439289"/>
          </a:xfrm>
          <a:prstGeom prst="rect">
            <a:avLst/>
          </a:prstGeom>
          <a:noFill/>
          <a:ln>
            <a:noFill/>
          </a:ln>
        </p:spPr>
      </p:pic>
      <p:sp>
        <p:nvSpPr>
          <p:cNvPr id="8" name="TextBox 7">
            <a:extLst>
              <a:ext uri="{FF2B5EF4-FFF2-40B4-BE49-F238E27FC236}">
                <a16:creationId xmlns:a16="http://schemas.microsoft.com/office/drawing/2014/main" id="{2BCD73C9-A0A5-553C-EB59-128997795B41}"/>
              </a:ext>
            </a:extLst>
          </p:cNvPr>
          <p:cNvSpPr txBox="1"/>
          <p:nvPr/>
        </p:nvSpPr>
        <p:spPr>
          <a:xfrm>
            <a:off x="2633133" y="360830"/>
            <a:ext cx="6798734" cy="589395"/>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lang="en-US" sz="2400" dirty="0">
                <a:solidFill>
                  <a:schemeClr val="bg1"/>
                </a:solidFill>
                <a:latin typeface="Inter Black" panose="02000503000000020004" pitchFamily="2" charset="0"/>
                <a:ea typeface="Inter Black" panose="02000503000000020004" pitchFamily="2" charset="0"/>
                <a:hlinkClick r:id="rId6">
                  <a:extLst>
                    <a:ext uri="{A12FA001-AC4F-418D-AE19-62706E023703}">
                      <ahyp:hlinkClr xmlns:ahyp="http://schemas.microsoft.com/office/drawing/2018/hyperlinkcolor" val="tx"/>
                    </a:ext>
                  </a:extLst>
                </a:hlinkClick>
              </a:rPr>
              <a:t>Social Character</a:t>
            </a:r>
            <a:r>
              <a:rPr kumimoji="0" lang="en-US" sz="24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hlinkClick r:id="rId6">
                  <a:extLst>
                    <a:ext uri="{A12FA001-AC4F-418D-AE19-62706E023703}">
                      <ahyp:hlinkClr xmlns:ahyp="http://schemas.microsoft.com/office/drawing/2018/hyperlinkcolor" val="tx"/>
                    </a:ext>
                  </a:extLst>
                </a:hlinkClick>
              </a:rPr>
              <a:t>Vignette (Rick &amp; Chelsea) </a:t>
            </a:r>
            <a:endParaRPr kumimoji="0" lang="en-US" sz="24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endParaRPr>
          </a:p>
        </p:txBody>
      </p:sp>
    </p:spTree>
    <p:extLst>
      <p:ext uri="{BB962C8B-B14F-4D97-AF65-F5344CB8AC3E}">
        <p14:creationId xmlns:p14="http://schemas.microsoft.com/office/powerpoint/2010/main" val="1547027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54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B4B8F7C7-5B8B-F443-03A5-FE6FFC0CC815}"/>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b="8132"/>
          <a:stretch/>
        </p:blipFill>
        <p:spPr>
          <a:xfrm>
            <a:off x="0" y="1"/>
            <a:ext cx="12191999" cy="6858000"/>
          </a:xfrm>
          <a:prstGeom prst="rect">
            <a:avLst/>
          </a:prstGeom>
        </p:spPr>
      </p:pic>
      <p:sp>
        <p:nvSpPr>
          <p:cNvPr id="2" name="TextBox 1">
            <a:extLst>
              <a:ext uri="{FF2B5EF4-FFF2-40B4-BE49-F238E27FC236}">
                <a16:creationId xmlns:a16="http://schemas.microsoft.com/office/drawing/2014/main" id="{4514EE3F-413E-23DD-CA84-0DD327EB9B59}"/>
              </a:ext>
            </a:extLst>
          </p:cNvPr>
          <p:cNvSpPr txBox="1"/>
          <p:nvPr/>
        </p:nvSpPr>
        <p:spPr>
          <a:xfrm>
            <a:off x="3339004" y="261269"/>
            <a:ext cx="6237170" cy="625643"/>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lang="en-US" sz="2400" dirty="0">
                <a:solidFill>
                  <a:schemeClr val="bg1"/>
                </a:solidFill>
                <a:latin typeface="Inter Black" panose="02000503000000020004" pitchFamily="2" charset="0"/>
                <a:ea typeface="Inter Black" panose="02000503000000020004" pitchFamily="2" charset="0"/>
              </a:rPr>
              <a:t>The White Lotus at The Four Seasons</a:t>
            </a:r>
            <a:endParaRPr kumimoji="0" lang="en-US" sz="2400" b="0" i="0" u="none" strike="noStrike" kern="1200" cap="none" normalizeH="0" baseline="0" noProof="0" dirty="0" err="1">
              <a:ln>
                <a:noFill/>
              </a:ln>
              <a:solidFill>
                <a:schemeClr val="bg1"/>
              </a:solidFill>
              <a:effectLst/>
              <a:uLnTx/>
              <a:uFillTx/>
              <a:latin typeface="Inter Black" panose="02000503000000020004" pitchFamily="2" charset="0"/>
              <a:ea typeface="Inter Black" panose="02000503000000020004" pitchFamily="2" charset="0"/>
            </a:endParaRPr>
          </a:p>
        </p:txBody>
      </p:sp>
      <p:sp>
        <p:nvSpPr>
          <p:cNvPr id="4" name="TextBox 3">
            <a:extLst>
              <a:ext uri="{FF2B5EF4-FFF2-40B4-BE49-F238E27FC236}">
                <a16:creationId xmlns:a16="http://schemas.microsoft.com/office/drawing/2014/main" id="{F48AC027-ED18-798D-9422-07FE94869B7B}"/>
              </a:ext>
            </a:extLst>
          </p:cNvPr>
          <p:cNvSpPr txBox="1"/>
          <p:nvPr/>
        </p:nvSpPr>
        <p:spPr>
          <a:xfrm>
            <a:off x="644481" y="859832"/>
            <a:ext cx="10903035" cy="1220269"/>
          </a:xfrm>
          <a:prstGeom prst="rect">
            <a:avLst/>
          </a:prstGeom>
          <a:noFill/>
        </p:spPr>
        <p:txBody>
          <a:bodyPr wrap="square" lIns="0" tIns="0" rIns="0" bIns="0" rtlCol="0">
            <a:noAutofit/>
          </a:bodyPr>
          <a:lstStyle/>
          <a:p>
            <a:pPr marL="0" marR="0" indent="0" defTabSz="914400" rtl="0" eaLnBrk="1" fontAlgn="auto" latinLnBrk="0" hangingPunct="1">
              <a:lnSpc>
                <a:spcPct val="110000"/>
              </a:lnSpc>
              <a:spcBef>
                <a:spcPts val="0"/>
              </a:spcBef>
              <a:spcAft>
                <a:spcPts val="800"/>
              </a:spcAft>
              <a:buClrTx/>
              <a:buSzTx/>
              <a:buFontTx/>
              <a:buNone/>
              <a:tabLst/>
            </a:pPr>
            <a:r>
              <a:rPr lang="en-US" sz="1600" dirty="0">
                <a:solidFill>
                  <a:schemeClr val="bg1"/>
                </a:solidFill>
                <a:effectLst/>
                <a:latin typeface="Inter Black" panose="02000503000000020004" pitchFamily="2" charset="0"/>
                <a:ea typeface="Inter Black" panose="02000503000000020004" pitchFamily="2" charset="0"/>
                <a:cs typeface="Posterama" panose="020B0502040204020203" pitchFamily="34" charset="0"/>
              </a:rPr>
              <a:t>We transformed The Four Seasons in Westlake Village, LA to a White Lotus Resort for two days in April during the airing of S3.  In Partnership with American Express, we immersed fans and influencers in a luxurious paradise with </a:t>
            </a:r>
            <a:r>
              <a:rPr lang="en-US" sz="1600" dirty="0">
                <a:solidFill>
                  <a:schemeClr val="bg1"/>
                </a:solidFill>
                <a:latin typeface="Inter Black" panose="02000503000000020004" pitchFamily="2" charset="0"/>
                <a:ea typeface="Inter Black" panose="02000503000000020004" pitchFamily="2" charset="0"/>
                <a:cs typeface="Posterama" panose="020B0502040204020203" pitchFamily="34" charset="0"/>
              </a:rPr>
              <a:t>cast members in attendance. The event also included dining experiences, spa treatments, themed parties, and an exclusive screening of the season premiere. </a:t>
            </a:r>
            <a:endParaRPr kumimoji="0" lang="en-US" sz="1600" b="0" u="none" strike="noStrike" kern="1200" cap="none" normalizeH="0" baseline="0" noProof="0" dirty="0">
              <a:ln>
                <a:noFill/>
              </a:ln>
              <a:solidFill>
                <a:schemeClr val="bg1"/>
              </a:solidFill>
              <a:uLnTx/>
              <a:uFillTx/>
              <a:latin typeface="Inter Black" panose="02000503000000020004" pitchFamily="2" charset="0"/>
              <a:ea typeface="Inter Black" panose="02000503000000020004" pitchFamily="2" charset="0"/>
              <a:cs typeface="Posterama" panose="020B0502040204020203" pitchFamily="34" charset="0"/>
            </a:endParaRPr>
          </a:p>
        </p:txBody>
      </p:sp>
      <p:pic>
        <p:nvPicPr>
          <p:cNvPr id="8" name="Picture 7" descr="A group of people posing for a photo&#10;&#10;AI-generated content may be incorrect.">
            <a:extLst>
              <a:ext uri="{FF2B5EF4-FFF2-40B4-BE49-F238E27FC236}">
                <a16:creationId xmlns:a16="http://schemas.microsoft.com/office/drawing/2014/main" id="{5639C5A9-4CAD-A490-BB7B-7E0A8115F715}"/>
              </a:ext>
            </a:extLst>
          </p:cNvPr>
          <p:cNvPicPr>
            <a:picLocks noChangeAspect="1"/>
          </p:cNvPicPr>
          <p:nvPr/>
        </p:nvPicPr>
        <p:blipFill>
          <a:blip r:embed="rId4" cstate="print">
            <a:extLst>
              <a:ext uri="{28A0092B-C50C-407E-A947-70E740481C1C}">
                <a14:useLocalDpi xmlns:a14="http://schemas.microsoft.com/office/drawing/2010/main" val="0"/>
              </a:ext>
            </a:extLst>
          </a:blip>
          <a:srcRect l="332" t="-1" r="942" b="1811"/>
          <a:stretch/>
        </p:blipFill>
        <p:spPr>
          <a:xfrm>
            <a:off x="1192835" y="2185707"/>
            <a:ext cx="3022264" cy="1975658"/>
          </a:xfrm>
          <a:prstGeom prst="rect">
            <a:avLst/>
          </a:prstGeom>
        </p:spPr>
      </p:pic>
      <p:pic>
        <p:nvPicPr>
          <p:cNvPr id="10" name="Picture 9" descr="A group of people walking in a crowded area&#10;&#10;AI-generated content may be incorrect.">
            <a:extLst>
              <a:ext uri="{FF2B5EF4-FFF2-40B4-BE49-F238E27FC236}">
                <a16:creationId xmlns:a16="http://schemas.microsoft.com/office/drawing/2014/main" id="{A9B594E3-E6D5-FBAC-E0EE-03C8D76575A3}"/>
              </a:ext>
            </a:extLst>
          </p:cNvPr>
          <p:cNvPicPr>
            <a:picLocks noChangeAspect="1"/>
          </p:cNvPicPr>
          <p:nvPr/>
        </p:nvPicPr>
        <p:blipFill>
          <a:blip r:embed="rId5" cstate="print">
            <a:extLst>
              <a:ext uri="{28A0092B-C50C-407E-A947-70E740481C1C}">
                <a14:useLocalDpi xmlns:a14="http://schemas.microsoft.com/office/drawing/2010/main" val="0"/>
              </a:ext>
            </a:extLst>
          </a:blip>
          <a:srcRect l="4165" t="2041" r="1606"/>
          <a:stretch/>
        </p:blipFill>
        <p:spPr>
          <a:xfrm>
            <a:off x="4343059" y="4249074"/>
            <a:ext cx="2894304" cy="2066558"/>
          </a:xfrm>
          <a:prstGeom prst="rect">
            <a:avLst/>
          </a:prstGeom>
        </p:spPr>
      </p:pic>
      <p:pic>
        <p:nvPicPr>
          <p:cNvPr id="12" name="Picture 11" descr="A sign with flowers and leaves&#10;&#10;AI-generated content may be incorrect.">
            <a:extLst>
              <a:ext uri="{FF2B5EF4-FFF2-40B4-BE49-F238E27FC236}">
                <a16:creationId xmlns:a16="http://schemas.microsoft.com/office/drawing/2014/main" id="{5FC61193-D30F-7957-E9EB-4A1EBB531F3C}"/>
              </a:ext>
            </a:extLst>
          </p:cNvPr>
          <p:cNvPicPr>
            <a:picLocks noChangeAspect="1"/>
          </p:cNvPicPr>
          <p:nvPr/>
        </p:nvPicPr>
        <p:blipFill>
          <a:blip r:embed="rId6" cstate="print">
            <a:extLst>
              <a:ext uri="{28A0092B-C50C-407E-A947-70E740481C1C}">
                <a14:useLocalDpi xmlns:a14="http://schemas.microsoft.com/office/drawing/2010/main" val="0"/>
              </a:ext>
            </a:extLst>
          </a:blip>
          <a:srcRect l="-1" t="1367" r="986" b="776"/>
          <a:stretch/>
        </p:blipFill>
        <p:spPr>
          <a:xfrm>
            <a:off x="4343059" y="2186867"/>
            <a:ext cx="2894304" cy="1975657"/>
          </a:xfrm>
          <a:prstGeom prst="rect">
            <a:avLst/>
          </a:prstGeom>
        </p:spPr>
      </p:pic>
      <p:pic>
        <p:nvPicPr>
          <p:cNvPr id="16" name="Picture 15" descr="A person in a silver dress&#10;&#10;AI-generated content may be incorrect.">
            <a:extLst>
              <a:ext uri="{FF2B5EF4-FFF2-40B4-BE49-F238E27FC236}">
                <a16:creationId xmlns:a16="http://schemas.microsoft.com/office/drawing/2014/main" id="{51171DA1-83C1-AFED-5AE1-08C68ADC6121}"/>
              </a:ext>
            </a:extLst>
          </p:cNvPr>
          <p:cNvPicPr>
            <a:picLocks noChangeAspect="1"/>
          </p:cNvPicPr>
          <p:nvPr/>
        </p:nvPicPr>
        <p:blipFill>
          <a:blip r:embed="rId7">
            <a:extLst>
              <a:ext uri="{28A0092B-C50C-407E-A947-70E740481C1C}">
                <a14:useLocalDpi xmlns:a14="http://schemas.microsoft.com/office/drawing/2010/main" val="0"/>
              </a:ext>
            </a:extLst>
          </a:blip>
          <a:srcRect l="4352" r="15089"/>
          <a:stretch/>
        </p:blipFill>
        <p:spPr>
          <a:xfrm>
            <a:off x="7365323" y="4249074"/>
            <a:ext cx="2959632" cy="2066558"/>
          </a:xfrm>
          <a:prstGeom prst="rect">
            <a:avLst/>
          </a:prstGeom>
        </p:spPr>
      </p:pic>
      <p:pic>
        <p:nvPicPr>
          <p:cNvPr id="18" name="Picture 17" descr="A group of people posing for a photo&#10;&#10;AI-generated content may be incorrect.">
            <a:extLst>
              <a:ext uri="{FF2B5EF4-FFF2-40B4-BE49-F238E27FC236}">
                <a16:creationId xmlns:a16="http://schemas.microsoft.com/office/drawing/2014/main" id="{1E424CC6-7F32-26C0-43C2-DC57CA3D789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365323" y="2186867"/>
            <a:ext cx="2959632" cy="1974498"/>
          </a:xfrm>
          <a:prstGeom prst="rect">
            <a:avLst/>
          </a:prstGeom>
        </p:spPr>
      </p:pic>
      <p:pic>
        <p:nvPicPr>
          <p:cNvPr id="22" name="Picture 21" descr="A sign with text on it&#10;&#10;AI-generated content may be incorrect.">
            <a:extLst>
              <a:ext uri="{FF2B5EF4-FFF2-40B4-BE49-F238E27FC236}">
                <a16:creationId xmlns:a16="http://schemas.microsoft.com/office/drawing/2014/main" id="{E96FD5F6-08C3-8736-EEB6-8F1F933AEB32}"/>
              </a:ext>
            </a:extLst>
          </p:cNvPr>
          <p:cNvPicPr>
            <a:picLocks noChangeAspect="1"/>
          </p:cNvPicPr>
          <p:nvPr/>
        </p:nvPicPr>
        <p:blipFill>
          <a:blip r:embed="rId9" cstate="print">
            <a:extLst>
              <a:ext uri="{28A0092B-C50C-407E-A947-70E740481C1C}">
                <a14:useLocalDpi xmlns:a14="http://schemas.microsoft.com/office/drawing/2010/main" val="0"/>
              </a:ext>
            </a:extLst>
          </a:blip>
          <a:srcRect l="9185"/>
          <a:stretch/>
        </p:blipFill>
        <p:spPr>
          <a:xfrm>
            <a:off x="1192835" y="4266971"/>
            <a:ext cx="3038546" cy="2048661"/>
          </a:xfrm>
          <a:prstGeom prst="rect">
            <a:avLst/>
          </a:prstGeom>
        </p:spPr>
      </p:pic>
    </p:spTree>
    <p:extLst>
      <p:ext uri="{BB962C8B-B14F-4D97-AF65-F5344CB8AC3E}">
        <p14:creationId xmlns:p14="http://schemas.microsoft.com/office/powerpoint/2010/main" val="846892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24C65B0-81B7-C5BB-CC96-B0E949C52C2D}"/>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b="15604"/>
          <a:stretch/>
        </p:blipFill>
        <p:spPr>
          <a:xfrm>
            <a:off x="0" y="0"/>
            <a:ext cx="12192000" cy="6858000"/>
          </a:xfrm>
          <a:prstGeom prst="rect">
            <a:avLst/>
          </a:prstGeom>
        </p:spPr>
      </p:pic>
      <p:sp>
        <p:nvSpPr>
          <p:cNvPr id="6" name="Rectangle 5">
            <a:extLst>
              <a:ext uri="{FF2B5EF4-FFF2-40B4-BE49-F238E27FC236}">
                <a16:creationId xmlns:a16="http://schemas.microsoft.com/office/drawing/2014/main" id="{E5C7781E-9596-DC8B-50F2-2667434AA493}"/>
              </a:ext>
            </a:extLst>
          </p:cNvPr>
          <p:cNvSpPr/>
          <p:nvPr/>
        </p:nvSpPr>
        <p:spPr>
          <a:xfrm>
            <a:off x="2006600" y="3594099"/>
            <a:ext cx="7984067" cy="2732089"/>
          </a:xfrm>
          <a:prstGeom prst="rect">
            <a:avLst/>
          </a:prstGeom>
          <a:solidFill>
            <a:schemeClr val="accent5">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Inter" panose="02000503000000020004" pitchFamily="2" charset="0"/>
              <a:ea typeface="Inter" panose="02000503000000020004" pitchFamily="2" charset="0"/>
            </a:endParaRPr>
          </a:p>
        </p:txBody>
      </p:sp>
      <p:sp>
        <p:nvSpPr>
          <p:cNvPr id="2" name="TextBox 1">
            <a:extLst>
              <a:ext uri="{FF2B5EF4-FFF2-40B4-BE49-F238E27FC236}">
                <a16:creationId xmlns:a16="http://schemas.microsoft.com/office/drawing/2014/main" id="{F414B473-FC31-D9F1-82C7-3A7CB4E18F49}"/>
              </a:ext>
            </a:extLst>
          </p:cNvPr>
          <p:cNvSpPr txBox="1"/>
          <p:nvPr/>
        </p:nvSpPr>
        <p:spPr>
          <a:xfrm>
            <a:off x="1828801" y="357151"/>
            <a:ext cx="9728199" cy="1298601"/>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kumimoji="0" lang="en-US" sz="28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rPr>
              <a:t>American Express x TWL Themed Travel Packages</a:t>
            </a:r>
          </a:p>
        </p:txBody>
      </p:sp>
      <p:pic>
        <p:nvPicPr>
          <p:cNvPr id="4" name="Picture 3">
            <a:extLst>
              <a:ext uri="{FF2B5EF4-FFF2-40B4-BE49-F238E27FC236}">
                <a16:creationId xmlns:a16="http://schemas.microsoft.com/office/drawing/2014/main" id="{DEF053CA-0E07-398C-3AFD-D3A94EA458E1}"/>
              </a:ext>
            </a:extLst>
          </p:cNvPr>
          <p:cNvPicPr>
            <a:picLocks noChangeAspect="1"/>
          </p:cNvPicPr>
          <p:nvPr/>
        </p:nvPicPr>
        <p:blipFill>
          <a:blip r:embed="rId3"/>
          <a:stretch>
            <a:fillRect/>
          </a:stretch>
        </p:blipFill>
        <p:spPr>
          <a:xfrm>
            <a:off x="2100561" y="3684745"/>
            <a:ext cx="7797296" cy="2547672"/>
          </a:xfrm>
          <a:prstGeom prst="rect">
            <a:avLst/>
          </a:prstGeom>
          <a:ln>
            <a:noFill/>
          </a:ln>
        </p:spPr>
      </p:pic>
      <p:pic>
        <p:nvPicPr>
          <p:cNvPr id="5" name="Picture 4" descr="A black background with white text&#10;&#10;AI-generated content may be incorrect.">
            <a:extLst>
              <a:ext uri="{FF2B5EF4-FFF2-40B4-BE49-F238E27FC236}">
                <a16:creationId xmlns:a16="http://schemas.microsoft.com/office/drawing/2014/main" id="{E1DE3546-9CFA-9233-6C11-B33430260EA2}"/>
              </a:ext>
            </a:extLst>
          </p:cNvPr>
          <p:cNvPicPr>
            <a:picLocks noChangeAspect="1"/>
          </p:cNvPicPr>
          <p:nvPr/>
        </p:nvPicPr>
        <p:blipFill>
          <a:blip r:embed="rId4" cstate="print">
            <a:extLst>
              <a:ext uri="{28A0092B-C50C-407E-A947-70E740481C1C}">
                <a14:useLocalDpi xmlns:a14="http://schemas.microsoft.com/office/drawing/2010/main" val="0"/>
              </a:ext>
            </a:extLst>
          </a:blip>
          <a:srcRect t="25048" b="26564"/>
          <a:stretch/>
        </p:blipFill>
        <p:spPr>
          <a:xfrm>
            <a:off x="10608653" y="5632769"/>
            <a:ext cx="1499913" cy="725770"/>
          </a:xfrm>
          <a:prstGeom prst="rect">
            <a:avLst/>
          </a:prstGeom>
        </p:spPr>
      </p:pic>
      <p:sp>
        <p:nvSpPr>
          <p:cNvPr id="9" name="TextBox 8">
            <a:extLst>
              <a:ext uri="{FF2B5EF4-FFF2-40B4-BE49-F238E27FC236}">
                <a16:creationId xmlns:a16="http://schemas.microsoft.com/office/drawing/2014/main" id="{4F9A9029-6C1B-93EB-1201-2BE1BC902A21}"/>
              </a:ext>
            </a:extLst>
          </p:cNvPr>
          <p:cNvSpPr txBox="1"/>
          <p:nvPr/>
        </p:nvSpPr>
        <p:spPr>
          <a:xfrm>
            <a:off x="635000" y="1223375"/>
            <a:ext cx="10718800" cy="1364216"/>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lang="en-US" sz="1600" dirty="0">
                <a:solidFill>
                  <a:schemeClr val="bg1"/>
                </a:solidFill>
                <a:latin typeface="Inter Black" panose="02000503000000020004" pitchFamily="2" charset="0"/>
                <a:ea typeface="Inter Black" panose="02000503000000020004" pitchFamily="2" charset="0"/>
              </a:rPr>
              <a:t>AMEX cardholders were able to  live out their White Lotus fantasies — as part of Amex’s Premium Events Collection™, Platinum Card Members® and Centurion® Members were invited to enjoy a three-night international wellness retreat in March at Four Seasons Resort in Koh Samui, the primary filming location of The White Lotus S3. </a:t>
            </a:r>
            <a:endParaRPr kumimoji="0" lang="en-US" sz="16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endParaRPr>
          </a:p>
        </p:txBody>
      </p:sp>
      <p:sp>
        <p:nvSpPr>
          <p:cNvPr id="10" name="TextBox 9">
            <a:extLst>
              <a:ext uri="{FF2B5EF4-FFF2-40B4-BE49-F238E27FC236}">
                <a16:creationId xmlns:a16="http://schemas.microsoft.com/office/drawing/2014/main" id="{4236FF05-F42D-017A-C8F6-89D0430907D8}"/>
              </a:ext>
            </a:extLst>
          </p:cNvPr>
          <p:cNvSpPr txBox="1"/>
          <p:nvPr/>
        </p:nvSpPr>
        <p:spPr>
          <a:xfrm>
            <a:off x="635000" y="2636155"/>
            <a:ext cx="10231391" cy="827988"/>
          </a:xfrm>
          <a:prstGeom prst="rect">
            <a:avLst/>
          </a:prstGeom>
          <a:noFill/>
        </p:spPr>
        <p:txBody>
          <a:bodyPr wrap="square" lIns="0" tIns="0" rIns="0" bIns="0" rtlCol="0">
            <a:noAutofit/>
          </a:bodyPr>
          <a:lstStyle/>
          <a:p>
            <a:pPr>
              <a:lnSpc>
                <a:spcPct val="110000"/>
              </a:lnSpc>
              <a:spcAft>
                <a:spcPts val="800"/>
              </a:spcAft>
            </a:pPr>
            <a:r>
              <a:rPr lang="en-US" sz="1600" dirty="0">
                <a:solidFill>
                  <a:schemeClr val="bg1"/>
                </a:solidFill>
                <a:latin typeface="Inter Black" panose="02000503000000020004" pitchFamily="2" charset="0"/>
                <a:ea typeface="Inter Black" panose="02000503000000020004" pitchFamily="2" charset="0"/>
              </a:rPr>
              <a:t>AMEX also developed “The White Lotus” Inspired Guide to Thailand, with travel packages, hotel booking discounts, and perks like free breakfast and more in Thailand’s most luxurious hotels.</a:t>
            </a:r>
            <a:endParaRPr kumimoji="0" lang="en-US" sz="16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endParaRP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spTree>
    <p:extLst>
      <p:ext uri="{BB962C8B-B14F-4D97-AF65-F5344CB8AC3E}">
        <p14:creationId xmlns:p14="http://schemas.microsoft.com/office/powerpoint/2010/main" val="31359591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11" name="Picture 10" descr="A person in a garment and sunglasses&#10;&#10;AI-generated content may be incorrect.">
            <a:extLst>
              <a:ext uri="{FF2B5EF4-FFF2-40B4-BE49-F238E27FC236}">
                <a16:creationId xmlns:a16="http://schemas.microsoft.com/office/drawing/2014/main" id="{D5A5DF54-2EDA-3FD3-32E0-431233801977}"/>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
        <p:nvSpPr>
          <p:cNvPr id="12" name="Subtitle 2">
            <a:extLst>
              <a:ext uri="{FF2B5EF4-FFF2-40B4-BE49-F238E27FC236}">
                <a16:creationId xmlns:a16="http://schemas.microsoft.com/office/drawing/2014/main" id="{C4C279DA-16E9-1402-9031-9A84C102CA87}"/>
              </a:ext>
            </a:extLst>
          </p:cNvPr>
          <p:cNvSpPr txBox="1"/>
          <p:nvPr/>
        </p:nvSpPr>
        <p:spPr>
          <a:xfrm>
            <a:off x="3946832" y="479850"/>
            <a:ext cx="4298334" cy="588554"/>
          </a:xfrm>
          <a:prstGeom prst="roundRect">
            <a:avLst>
              <a:gd name="adj" fmla="val 50000"/>
            </a:avLst>
          </a:prstGeom>
          <a:solidFill>
            <a:schemeClr val="bg1"/>
          </a:solidFill>
        </p:spPr>
        <p:txBody>
          <a:bodyPr vert="horz" lIns="137160" tIns="45720" rIns="0" bIns="4572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2000" b="1" spc="200" dirty="0">
                <a:solidFill>
                  <a:srgbClr val="04089B"/>
                </a:solidFill>
                <a:latin typeface="Inter Black" panose="02000503000000020004" pitchFamily="2" charset="0"/>
                <a:ea typeface="Inter Black" panose="02000503000000020004" pitchFamily="2" charset="0"/>
              </a:rPr>
              <a:t>Brand Lift Study Results</a:t>
            </a:r>
            <a:endParaRPr kumimoji="0" lang="en-US" sz="2000" b="1" i="0" u="none" strike="noStrike" kern="1200" cap="none" spc="200" normalizeH="0" baseline="0" noProof="0" dirty="0">
              <a:ln>
                <a:noFill/>
              </a:ln>
              <a:solidFill>
                <a:srgbClr val="04089B"/>
              </a:solidFill>
              <a:effectLst/>
              <a:uLnTx/>
              <a:uFillTx/>
              <a:latin typeface="Inter Black" panose="02000503000000020004" pitchFamily="2" charset="0"/>
              <a:ea typeface="Inter Black" panose="02000503000000020004" pitchFamily="2" charset="0"/>
            </a:endParaRPr>
          </a:p>
        </p:txBody>
      </p:sp>
      <p:sp>
        <p:nvSpPr>
          <p:cNvPr id="13" name="TextBox 12">
            <a:extLst>
              <a:ext uri="{FF2B5EF4-FFF2-40B4-BE49-F238E27FC236}">
                <a16:creationId xmlns:a16="http://schemas.microsoft.com/office/drawing/2014/main" id="{4D30EDF2-5AA6-A464-1203-8DC7A33A234E}"/>
              </a:ext>
            </a:extLst>
          </p:cNvPr>
          <p:cNvSpPr txBox="1"/>
          <p:nvPr/>
        </p:nvSpPr>
        <p:spPr>
          <a:xfrm>
            <a:off x="2338938" y="1891364"/>
            <a:ext cx="8037095" cy="2396690"/>
          </a:xfrm>
          <a:prstGeom prst="rect">
            <a:avLst/>
          </a:prstGeom>
          <a:noFill/>
        </p:spPr>
        <p:txBody>
          <a:bodyPr wrap="square" lIns="0" tIns="0" rIns="0" bIns="0" rtlCol="0">
            <a:noAutofit/>
          </a:bodyPr>
          <a:lstStyle/>
          <a:p>
            <a:pPr marL="285750" marR="0" lvl="0" indent="-285750">
              <a:buSzPts val="1000"/>
              <a:buFont typeface="Arial" panose="020B0604020202020204" pitchFamily="34" charset="0"/>
              <a:buChar char="•"/>
              <a:tabLst>
                <a:tab pos="457200" algn="l"/>
              </a:tabLst>
            </a:pPr>
            <a:r>
              <a:rPr lang="en-US" sz="2800" dirty="0">
                <a:solidFill>
                  <a:schemeClr val="bg1"/>
                </a:solidFill>
                <a:effectLst/>
                <a:latin typeface="Inter Black" panose="02000503000000020004" pitchFamily="2" charset="0"/>
                <a:ea typeface="Inter Black" panose="02000503000000020004" pitchFamily="2" charset="0"/>
                <a:cs typeface="Aptos" panose="020B0004020202020204" pitchFamily="34" charset="0"/>
              </a:rPr>
              <a:t>+35% lift in Sponsorship Association</a:t>
            </a:r>
          </a:p>
          <a:p>
            <a:pPr marR="0" lvl="0">
              <a:buSzPts val="1000"/>
              <a:tabLst>
                <a:tab pos="457200" algn="l"/>
              </a:tabLst>
            </a:pPr>
            <a:endParaRPr lang="en-US" sz="2800" dirty="0">
              <a:solidFill>
                <a:schemeClr val="bg1"/>
              </a:solidFill>
              <a:latin typeface="Inter Black" panose="02000503000000020004" pitchFamily="2" charset="0"/>
              <a:ea typeface="Inter Black" panose="02000503000000020004" pitchFamily="2" charset="0"/>
              <a:cs typeface="Aptos" panose="020B0004020202020204" pitchFamily="34" charset="0"/>
            </a:endParaRPr>
          </a:p>
          <a:p>
            <a:pPr marL="285750" marR="0" lvl="0" indent="-285750">
              <a:buSzPts val="1000"/>
              <a:buFont typeface="Arial" panose="020B0604020202020204" pitchFamily="34" charset="0"/>
              <a:buChar char="•"/>
              <a:tabLst>
                <a:tab pos="457200" algn="l"/>
              </a:tabLst>
            </a:pPr>
            <a:r>
              <a:rPr lang="en-US" sz="2800" dirty="0">
                <a:solidFill>
                  <a:schemeClr val="bg1"/>
                </a:solidFill>
                <a:effectLst/>
                <a:latin typeface="Inter Black" panose="02000503000000020004" pitchFamily="2" charset="0"/>
                <a:ea typeface="Inter Black" panose="02000503000000020004" pitchFamily="2" charset="0"/>
                <a:cs typeface="Aptos" panose="020B0004020202020204" pitchFamily="34" charset="0"/>
              </a:rPr>
              <a:t>+15% lift in Brand Consideration</a:t>
            </a:r>
          </a:p>
          <a:p>
            <a:pPr marR="0" lvl="0">
              <a:buSzPts val="1000"/>
              <a:tabLst>
                <a:tab pos="457200" algn="l"/>
              </a:tabLst>
            </a:pPr>
            <a:endParaRPr lang="en-US" sz="2800" dirty="0">
              <a:solidFill>
                <a:schemeClr val="bg1"/>
              </a:solidFill>
              <a:effectLst/>
              <a:latin typeface="Inter Black" panose="02000503000000020004" pitchFamily="2" charset="0"/>
              <a:ea typeface="Inter Black" panose="02000503000000020004" pitchFamily="2" charset="0"/>
              <a:cs typeface="Aptos" panose="020B0004020202020204" pitchFamily="34" charset="0"/>
            </a:endParaRPr>
          </a:p>
          <a:p>
            <a:pPr marL="285750" marR="0" lvl="0" indent="-285750">
              <a:buSzPts val="1000"/>
              <a:buFont typeface="Arial" panose="020B0604020202020204" pitchFamily="34" charset="0"/>
              <a:buChar char="•"/>
              <a:tabLst>
                <a:tab pos="457200" algn="l"/>
              </a:tabLst>
            </a:pPr>
            <a:r>
              <a:rPr lang="en-US" sz="2800" dirty="0">
                <a:solidFill>
                  <a:schemeClr val="bg1"/>
                </a:solidFill>
                <a:effectLst/>
                <a:latin typeface="Inter Black" panose="02000503000000020004" pitchFamily="2" charset="0"/>
                <a:ea typeface="Inter Black" panose="02000503000000020004" pitchFamily="2" charset="0"/>
                <a:cs typeface="Aptos" panose="020B0004020202020204" pitchFamily="34" charset="0"/>
              </a:rPr>
              <a:t>+43% lift in Branded Search</a:t>
            </a:r>
          </a:p>
          <a:p>
            <a:pPr marR="0" lvl="0">
              <a:buSzPts val="1000"/>
              <a:tabLst>
                <a:tab pos="457200" algn="l"/>
              </a:tabLst>
            </a:pPr>
            <a:endParaRPr lang="en-US" sz="2800" dirty="0">
              <a:solidFill>
                <a:schemeClr val="bg1"/>
              </a:solidFill>
              <a:effectLst/>
              <a:latin typeface="Inter Black" panose="02000503000000020004" pitchFamily="2" charset="0"/>
              <a:ea typeface="Inter Black" panose="02000503000000020004" pitchFamily="2" charset="0"/>
              <a:cs typeface="Aptos" panose="020B0004020202020204" pitchFamily="34" charset="0"/>
            </a:endParaRPr>
          </a:p>
          <a:p>
            <a:pPr marL="285750" marR="0" lvl="0" indent="-285750">
              <a:buSzPts val="1000"/>
              <a:buFont typeface="Arial" panose="020B0604020202020204" pitchFamily="34" charset="0"/>
              <a:buChar char="•"/>
              <a:tabLst>
                <a:tab pos="457200" algn="l"/>
              </a:tabLst>
            </a:pPr>
            <a:r>
              <a:rPr lang="en-US" sz="2800" dirty="0">
                <a:solidFill>
                  <a:schemeClr val="bg1"/>
                </a:solidFill>
                <a:effectLst/>
                <a:latin typeface="Inter Black" panose="02000503000000020004" pitchFamily="2" charset="0"/>
                <a:ea typeface="Inter Black" panose="02000503000000020004" pitchFamily="2" charset="0"/>
                <a:cs typeface="Aptos" panose="020B0004020202020204" pitchFamily="34" charset="0"/>
              </a:rPr>
              <a:t>+14% lift in Branded Site Visitation </a:t>
            </a:r>
          </a:p>
          <a:p>
            <a:pPr marR="0" lvl="0">
              <a:buSzPts val="1000"/>
              <a:tabLst>
                <a:tab pos="457200" algn="l"/>
              </a:tabLst>
            </a:pPr>
            <a:endParaRPr lang="en-US" sz="900" dirty="0">
              <a:solidFill>
                <a:schemeClr val="bg1"/>
              </a:solidFill>
              <a:effectLst/>
              <a:latin typeface="Inter Black" panose="02000503000000020004" pitchFamily="2" charset="0"/>
              <a:ea typeface="Inter Black" panose="02000503000000020004" pitchFamily="2" charset="0"/>
              <a:cs typeface="Aptos" panose="020B0004020202020204" pitchFamily="34" charset="0"/>
            </a:endParaRPr>
          </a:p>
          <a:p>
            <a:pPr marR="0" lvl="0">
              <a:buSzPts val="1000"/>
              <a:tabLst>
                <a:tab pos="457200" algn="l"/>
              </a:tabLst>
            </a:pPr>
            <a:endParaRPr lang="en-US" sz="900" dirty="0">
              <a:solidFill>
                <a:schemeClr val="bg1"/>
              </a:solidFill>
              <a:latin typeface="Inter Black" panose="02000503000000020004" pitchFamily="2" charset="0"/>
              <a:ea typeface="Inter Black" panose="02000503000000020004" pitchFamily="2" charset="0"/>
              <a:cs typeface="Aptos" panose="020B0004020202020204" pitchFamily="34" charset="0"/>
            </a:endParaRP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sp>
        <p:nvSpPr>
          <p:cNvPr id="14" name="TextBox 13">
            <a:extLst>
              <a:ext uri="{FF2B5EF4-FFF2-40B4-BE49-F238E27FC236}">
                <a16:creationId xmlns:a16="http://schemas.microsoft.com/office/drawing/2014/main" id="{8F9F7F43-CE01-CC95-4B15-EA2E0FCD519E}"/>
              </a:ext>
            </a:extLst>
          </p:cNvPr>
          <p:cNvSpPr txBox="1"/>
          <p:nvPr/>
        </p:nvSpPr>
        <p:spPr>
          <a:xfrm>
            <a:off x="6840353" y="5938787"/>
            <a:ext cx="5351647" cy="1068404"/>
          </a:xfrm>
          <a:prstGeom prst="rect">
            <a:avLst/>
          </a:prstGeom>
          <a:noFill/>
        </p:spPr>
        <p:txBody>
          <a:bodyPr wrap="square" lIns="0" tIns="0" rIns="0" bIns="0" rtlCol="0">
            <a:noAutofit/>
          </a:bodyPr>
          <a:lstStyle/>
          <a:p>
            <a:pPr>
              <a:lnSpc>
                <a:spcPct val="110000"/>
              </a:lnSpc>
              <a:spcAft>
                <a:spcPts val="800"/>
              </a:spcAft>
            </a:pPr>
            <a:r>
              <a:rPr lang="en-US" sz="1000" dirty="0">
                <a:solidFill>
                  <a:schemeClr val="bg1"/>
                </a:solidFill>
                <a:effectLst/>
                <a:latin typeface="Inter Black" panose="02000503000000020004" pitchFamily="2" charset="0"/>
                <a:ea typeface="Inter Black" panose="02000503000000020004" pitchFamily="2" charset="0"/>
                <a:cs typeface="Aptos" panose="020B0004020202020204" pitchFamily="34" charset="0"/>
              </a:rPr>
              <a:t>Source: DISQO x WBD Amex Campaign Effectiveness Brand Lift Study, 1/12/25-3/30/25, Adults 18+. Survey sample: Control n=429, Exposed n=433. Outcomes sample: Control n=14096, Exposed n=14109.</a:t>
            </a: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spTree>
    <p:extLst>
      <p:ext uri="{BB962C8B-B14F-4D97-AF65-F5344CB8AC3E}">
        <p14:creationId xmlns:p14="http://schemas.microsoft.com/office/powerpoint/2010/main" val="26188944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E9DCF8-F6CF-C7F9-7019-0CDEB9DE1507}"/>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l="1293" t="11024" r="2383" b="7703"/>
          <a:stretch/>
        </p:blipFill>
        <p:spPr>
          <a:xfrm>
            <a:off x="0" y="1"/>
            <a:ext cx="12192000" cy="6858000"/>
          </a:xfrm>
          <a:prstGeom prst="rect">
            <a:avLst/>
          </a:prstGeom>
        </p:spPr>
      </p:pic>
      <p:sp>
        <p:nvSpPr>
          <p:cNvPr id="2" name="Subtitle 2">
            <a:extLst>
              <a:ext uri="{FF2B5EF4-FFF2-40B4-BE49-F238E27FC236}">
                <a16:creationId xmlns:a16="http://schemas.microsoft.com/office/drawing/2014/main" id="{CF8E6C1D-1188-6A8B-DC44-D1ED457364D5}"/>
              </a:ext>
            </a:extLst>
          </p:cNvPr>
          <p:cNvSpPr txBox="1"/>
          <p:nvPr/>
        </p:nvSpPr>
        <p:spPr>
          <a:xfrm>
            <a:off x="3971153" y="533005"/>
            <a:ext cx="4249694" cy="577340"/>
          </a:xfrm>
          <a:prstGeom prst="roundRect">
            <a:avLst>
              <a:gd name="adj" fmla="val 50000"/>
            </a:avLst>
          </a:prstGeom>
          <a:solidFill>
            <a:schemeClr val="bg1"/>
          </a:solidFill>
        </p:spPr>
        <p:txBody>
          <a:bodyPr vert="horz" lIns="137160" tIns="45720" rIns="0" bIns="4572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1" spc="200" dirty="0">
                <a:solidFill>
                  <a:srgbClr val="04089B"/>
                </a:solidFill>
                <a:latin typeface="Inter ExtraBold" panose="02000503000000020004" pitchFamily="2" charset="0"/>
                <a:ea typeface="Inter ExtraBold" panose="02000503000000020004" pitchFamily="2" charset="0"/>
              </a:rPr>
              <a:t>Industry Stats</a:t>
            </a:r>
            <a:endParaRPr kumimoji="0" lang="en-US" b="1" i="0" u="none" strike="noStrike" kern="1200" cap="none" spc="200" normalizeH="0" baseline="0" noProof="0" dirty="0">
              <a:ln>
                <a:noFill/>
              </a:ln>
              <a:solidFill>
                <a:srgbClr val="04089B"/>
              </a:solidFill>
              <a:effectLst/>
              <a:uLnTx/>
              <a:uFillTx/>
              <a:latin typeface="Inter ExtraBold" panose="02000503000000020004" pitchFamily="2" charset="0"/>
              <a:ea typeface="Inter ExtraBold" panose="02000503000000020004" pitchFamily="2" charset="0"/>
              <a:cs typeface="+mn-cs"/>
            </a:endParaRPr>
          </a:p>
        </p:txBody>
      </p:sp>
      <p:sp>
        <p:nvSpPr>
          <p:cNvPr id="3" name="TextBox 2">
            <a:extLst>
              <a:ext uri="{FF2B5EF4-FFF2-40B4-BE49-F238E27FC236}">
                <a16:creationId xmlns:a16="http://schemas.microsoft.com/office/drawing/2014/main" id="{01E01054-C610-262B-1318-F2B0A8C74182}"/>
              </a:ext>
            </a:extLst>
          </p:cNvPr>
          <p:cNvSpPr txBox="1"/>
          <p:nvPr/>
        </p:nvSpPr>
        <p:spPr>
          <a:xfrm>
            <a:off x="837398" y="1491915"/>
            <a:ext cx="10828421" cy="4158114"/>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lang="en-US" sz="2800" dirty="0">
                <a:solidFill>
                  <a:schemeClr val="bg1"/>
                </a:solidFill>
                <a:latin typeface="Inter Black" panose="02000503000000020004" pitchFamily="2" charset="0"/>
                <a:ea typeface="Inter Black" panose="02000503000000020004" pitchFamily="2" charset="0"/>
              </a:rPr>
              <a:t>Around 44% of credit card holders are now willing to pay more for enhanced rewards, reflecting a growing appeal of premium credit cards despite financial &amp; regulatory challenges.</a:t>
            </a:r>
          </a:p>
          <a:p>
            <a:pPr marL="0" marR="0" indent="0" algn="l" defTabSz="914400" rtl="0" eaLnBrk="1" fontAlgn="auto" latinLnBrk="0" hangingPunct="1">
              <a:lnSpc>
                <a:spcPct val="110000"/>
              </a:lnSpc>
              <a:spcBef>
                <a:spcPts val="0"/>
              </a:spcBef>
              <a:spcAft>
                <a:spcPts val="800"/>
              </a:spcAft>
              <a:buClrTx/>
              <a:buSzTx/>
              <a:buFontTx/>
              <a:buNone/>
              <a:tabLst/>
            </a:pPr>
            <a:r>
              <a:rPr lang="en-US" sz="2800" dirty="0">
                <a:solidFill>
                  <a:schemeClr val="bg1"/>
                </a:solidFill>
                <a:latin typeface="Inter Black" panose="02000503000000020004" pitchFamily="2" charset="0"/>
                <a:ea typeface="Inter Black" panose="02000503000000020004" pitchFamily="2" charset="0"/>
              </a:rPr>
              <a:t> </a:t>
            </a:r>
          </a:p>
          <a:p>
            <a:pPr marL="0" marR="0" indent="0" algn="l" defTabSz="914400" rtl="0" eaLnBrk="1" fontAlgn="auto" latinLnBrk="0" hangingPunct="1">
              <a:lnSpc>
                <a:spcPct val="110000"/>
              </a:lnSpc>
              <a:spcBef>
                <a:spcPts val="0"/>
              </a:spcBef>
              <a:spcAft>
                <a:spcPts val="800"/>
              </a:spcAft>
              <a:buClrTx/>
              <a:buSzTx/>
              <a:buFontTx/>
              <a:buNone/>
              <a:tabLst/>
            </a:pPr>
            <a:r>
              <a:rPr kumimoji="0" lang="en-US" sz="28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rPr>
              <a:t>Up t</a:t>
            </a:r>
            <a:r>
              <a:rPr lang="en-US" sz="2800" dirty="0">
                <a:solidFill>
                  <a:schemeClr val="bg1"/>
                </a:solidFill>
                <a:latin typeface="Inter Black" panose="02000503000000020004" pitchFamily="2" charset="0"/>
                <a:ea typeface="Inter Black" panose="02000503000000020004" pitchFamily="2" charset="0"/>
              </a:rPr>
              <a:t>o 40% of WBD viewers are considering switching their credit card for better rewards and lower fees, showing the impact of incentives on viewer demographics. </a:t>
            </a:r>
            <a:endParaRPr kumimoji="0" lang="en-US" sz="2800" b="0" i="0" u="none" strike="noStrike" kern="1200" cap="none" normalizeH="0" baseline="0" noProof="0" dirty="0" err="1">
              <a:ln>
                <a:noFill/>
              </a:ln>
              <a:solidFill>
                <a:schemeClr val="bg1"/>
              </a:solidFill>
              <a:effectLst/>
              <a:uLnTx/>
              <a:uFillTx/>
              <a:latin typeface="Inter Black" panose="02000503000000020004" pitchFamily="2" charset="0"/>
              <a:ea typeface="Inter Black" panose="02000503000000020004" pitchFamily="2" charset="0"/>
            </a:endParaRPr>
          </a:p>
        </p:txBody>
      </p:sp>
      <p:sp>
        <p:nvSpPr>
          <p:cNvPr id="6" name="TextBox 5">
            <a:extLst>
              <a:ext uri="{FF2B5EF4-FFF2-40B4-BE49-F238E27FC236}">
                <a16:creationId xmlns:a16="http://schemas.microsoft.com/office/drawing/2014/main" id="{055EB755-53C4-8782-6E5E-C4E9DB3E2704}"/>
              </a:ext>
            </a:extLst>
          </p:cNvPr>
          <p:cNvSpPr txBox="1"/>
          <p:nvPr/>
        </p:nvSpPr>
        <p:spPr>
          <a:xfrm>
            <a:off x="7903214" y="6029193"/>
            <a:ext cx="4408371" cy="481264"/>
          </a:xfrm>
          <a:prstGeom prst="rect">
            <a:avLst/>
          </a:prstGeom>
          <a:noFill/>
        </p:spPr>
        <p:txBody>
          <a:bodyPr wrap="square" lIns="0" tIns="0" rIns="0" bIns="0" rtlCol="0">
            <a:noAutofit/>
          </a:bodyPr>
          <a:lstStyle/>
          <a:p>
            <a:pPr marL="0" marR="0" indent="0" algn="l" defTabSz="914400" rtl="0" eaLnBrk="1" fontAlgn="auto" latinLnBrk="0" hangingPunct="1">
              <a:lnSpc>
                <a:spcPct val="110000"/>
              </a:lnSpc>
              <a:spcBef>
                <a:spcPts val="0"/>
              </a:spcBef>
              <a:spcAft>
                <a:spcPts val="800"/>
              </a:spcAft>
              <a:buClrTx/>
              <a:buSzTx/>
              <a:buFontTx/>
              <a:buNone/>
              <a:tabLst/>
            </a:pPr>
            <a:r>
              <a:rPr kumimoji="0" lang="en-US" sz="10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rPr>
              <a:t>Finance Category Insights – April 2025, WBD Ad Sales Research &lt;wbd.ad.sales.research@wbd.com&gt;</a:t>
            </a:r>
          </a:p>
        </p:txBody>
      </p:sp>
    </p:spTree>
    <p:extLst>
      <p:ext uri="{BB962C8B-B14F-4D97-AF65-F5344CB8AC3E}">
        <p14:creationId xmlns:p14="http://schemas.microsoft.com/office/powerpoint/2010/main" val="13345895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collage of two people&#10;&#10;AI-generated content may be incorrect.">
            <a:extLst>
              <a:ext uri="{FF2B5EF4-FFF2-40B4-BE49-F238E27FC236}">
                <a16:creationId xmlns:a16="http://schemas.microsoft.com/office/drawing/2014/main" id="{99311638-B816-6490-5988-FB4A09C3859F}"/>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l="67208" b="16811"/>
          <a:stretch/>
        </p:blipFill>
        <p:spPr>
          <a:xfrm>
            <a:off x="7334669" y="0"/>
            <a:ext cx="4809158" cy="6858000"/>
          </a:xfrm>
          <a:prstGeom prst="rect">
            <a:avLst/>
          </a:prstGeom>
        </p:spPr>
      </p:pic>
      <p:sp>
        <p:nvSpPr>
          <p:cNvPr id="23" name="Google Shape;143;g10c6af0209b_2_18">
            <a:extLst>
              <a:ext uri="{FF2B5EF4-FFF2-40B4-BE49-F238E27FC236}">
                <a16:creationId xmlns:a16="http://schemas.microsoft.com/office/drawing/2014/main" id="{A6DF5A22-B5B3-0176-2C65-7549C4AD7507}"/>
              </a:ext>
            </a:extLst>
          </p:cNvPr>
          <p:cNvSpPr txBox="1">
            <a:spLocks noGrp="1" noRot="1" noMove="1" noResize="1" noEditPoints="1" noAdjustHandles="1" noChangeArrowheads="1" noChangeShapeType="1"/>
          </p:cNvSpPr>
          <p:nvPr/>
        </p:nvSpPr>
        <p:spPr>
          <a:xfrm>
            <a:off x="20342" y="1750038"/>
            <a:ext cx="4363669" cy="795089"/>
          </a:xfrm>
          <a:prstGeom prst="rect">
            <a:avLst/>
          </a:prstGeom>
          <a:noFill/>
          <a:ln>
            <a:noFill/>
          </a:ln>
        </p:spPr>
        <p:txBody>
          <a:bodyPr spcFirstLastPara="1" wrap="square" lIns="0" tIns="0" rIns="0" bIns="0" anchor="t" anchorCtr="0">
            <a:spAutoFit/>
          </a:bodyPr>
          <a:lstStyle/>
          <a:p>
            <a:pPr algn="ctr">
              <a:lnSpc>
                <a:spcPts val="6220"/>
              </a:lnSpc>
              <a:defRPr/>
            </a:pPr>
            <a:r>
              <a:rPr lang="en-US" sz="4400" b="1" dirty="0">
                <a:solidFill>
                  <a:schemeClr val="bg2"/>
                </a:solidFill>
                <a:latin typeface="Inter Black" panose="02000503000000020004" pitchFamily="2" charset="0"/>
                <a:ea typeface="Inter Black" panose="02000503000000020004" pitchFamily="2" charset="0"/>
                <a:cs typeface="ATT Aleck Cd Black" panose="020B0506020203020204" pitchFamily="34" charset="0"/>
              </a:rPr>
              <a:t>63,044,083</a:t>
            </a:r>
          </a:p>
        </p:txBody>
      </p:sp>
      <p:sp>
        <p:nvSpPr>
          <p:cNvPr id="24" name="Google Shape;143;g10c6af0209b_2_18">
            <a:extLst>
              <a:ext uri="{FF2B5EF4-FFF2-40B4-BE49-F238E27FC236}">
                <a16:creationId xmlns:a16="http://schemas.microsoft.com/office/drawing/2014/main" id="{999AD09A-09B2-BC62-9078-63B871620C19}"/>
              </a:ext>
            </a:extLst>
          </p:cNvPr>
          <p:cNvSpPr txBox="1">
            <a:spLocks noGrp="1" noRot="1" noMove="1" noResize="1" noEditPoints="1" noAdjustHandles="1" noChangeArrowheads="1" noChangeShapeType="1"/>
          </p:cNvSpPr>
          <p:nvPr/>
        </p:nvSpPr>
        <p:spPr>
          <a:xfrm>
            <a:off x="58260" y="2634894"/>
            <a:ext cx="4346094" cy="615553"/>
          </a:xfrm>
          <a:prstGeom prst="rect">
            <a:avLst/>
          </a:prstGeom>
          <a:noFill/>
          <a:ln>
            <a:noFill/>
          </a:ln>
        </p:spPr>
        <p:txBody>
          <a:bodyPr spcFirstLastPara="1" wrap="square" lIns="0" tIns="0" rIns="0" bIns="0" anchor="t" anchorCtr="0">
            <a:spAutoFit/>
          </a:bodyPr>
          <a:lstStyle/>
          <a:p>
            <a:pPr lvl="0" algn="ctr"/>
            <a:r>
              <a:rPr lang="en-US" sz="2000" dirty="0">
                <a:solidFill>
                  <a:schemeClr val="accent2">
                    <a:lumMod val="20000"/>
                    <a:lumOff val="80000"/>
                  </a:schemeClr>
                </a:solidFill>
                <a:latin typeface="Inter Black" panose="02000503000000020004" pitchFamily="2" charset="0"/>
                <a:ea typeface="Inter Black" panose="02000503000000020004" pitchFamily="2" charset="0"/>
                <a:cs typeface="ATT Aleck Sans" panose="020B0503020203020204" pitchFamily="34" charset="0"/>
              </a:rPr>
              <a:t>Total Campaign Delivered Impressions</a:t>
            </a:r>
          </a:p>
        </p:txBody>
      </p:sp>
      <p:sp>
        <p:nvSpPr>
          <p:cNvPr id="26" name="Google Shape;143;g10c6af0209b_2_18">
            <a:extLst>
              <a:ext uri="{FF2B5EF4-FFF2-40B4-BE49-F238E27FC236}">
                <a16:creationId xmlns:a16="http://schemas.microsoft.com/office/drawing/2014/main" id="{2D4F4BE0-B093-A983-191D-4612601A0F2A}"/>
              </a:ext>
            </a:extLst>
          </p:cNvPr>
          <p:cNvSpPr txBox="1">
            <a:spLocks noGrp="1" noRot="1" noMove="1" noResize="1" noEditPoints="1" noAdjustHandles="1" noChangeArrowheads="1" noChangeShapeType="1"/>
          </p:cNvSpPr>
          <p:nvPr/>
        </p:nvSpPr>
        <p:spPr>
          <a:xfrm>
            <a:off x="29174" y="4088601"/>
            <a:ext cx="4363669" cy="795089"/>
          </a:xfrm>
          <a:prstGeom prst="rect">
            <a:avLst/>
          </a:prstGeom>
          <a:noFill/>
          <a:ln>
            <a:noFill/>
          </a:ln>
        </p:spPr>
        <p:txBody>
          <a:bodyPr spcFirstLastPara="1" wrap="square" lIns="0" tIns="0" rIns="0" bIns="0" anchor="t" anchorCtr="0">
            <a:spAutoFit/>
          </a:bodyPr>
          <a:lstStyle/>
          <a:p>
            <a:pPr algn="ctr">
              <a:lnSpc>
                <a:spcPts val="6220"/>
              </a:lnSpc>
              <a:defRPr/>
            </a:pPr>
            <a:r>
              <a:rPr lang="en-US" sz="5400" b="1" dirty="0">
                <a:solidFill>
                  <a:schemeClr val="bg2"/>
                </a:solidFill>
                <a:latin typeface="Inter Black" panose="02000503000000020004" pitchFamily="2" charset="0"/>
                <a:ea typeface="Inter Black" panose="02000503000000020004" pitchFamily="2" charset="0"/>
                <a:cs typeface="ATT Aleck Cd Black" panose="020B0506020203020204" pitchFamily="34" charset="0"/>
              </a:rPr>
              <a:t>&gt;100%</a:t>
            </a:r>
          </a:p>
        </p:txBody>
      </p:sp>
      <p:sp>
        <p:nvSpPr>
          <p:cNvPr id="2" name="Subtitle 2">
            <a:extLst>
              <a:ext uri="{FF2B5EF4-FFF2-40B4-BE49-F238E27FC236}">
                <a16:creationId xmlns:a16="http://schemas.microsoft.com/office/drawing/2014/main" id="{44A23604-E369-F652-4CB4-953109A5A3EF}"/>
              </a:ext>
            </a:extLst>
          </p:cNvPr>
          <p:cNvSpPr txBox="1">
            <a:spLocks noGrp="1" noRot="1" noMove="1" noResize="1" noEditPoints="1" noAdjustHandles="1" noChangeArrowheads="1" noChangeShapeType="1"/>
          </p:cNvSpPr>
          <p:nvPr/>
        </p:nvSpPr>
        <p:spPr>
          <a:xfrm>
            <a:off x="7672123" y="123891"/>
            <a:ext cx="4249694" cy="577340"/>
          </a:xfrm>
          <a:prstGeom prst="roundRect">
            <a:avLst>
              <a:gd name="adj" fmla="val 50000"/>
            </a:avLst>
          </a:prstGeom>
          <a:solidFill>
            <a:schemeClr val="bg1"/>
          </a:solidFill>
        </p:spPr>
        <p:txBody>
          <a:bodyPr vert="horz" lIns="137160" tIns="45720" rIns="0" bIns="4572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2000" b="1" spc="200">
                <a:solidFill>
                  <a:srgbClr val="04089B"/>
                </a:solidFill>
                <a:latin typeface="Inter ExtraBold" panose="02000503000000020004" pitchFamily="2" charset="0"/>
                <a:ea typeface="Inter ExtraBold" panose="02000503000000020004" pitchFamily="2" charset="0"/>
              </a:rPr>
              <a:t>Looking Ahead</a:t>
            </a:r>
            <a:endParaRPr kumimoji="0" lang="en-US" sz="2000" b="1" i="0" u="none" strike="noStrike" kern="1200" cap="none" spc="200" normalizeH="0" baseline="0" noProof="0">
              <a:ln>
                <a:noFill/>
              </a:ln>
              <a:solidFill>
                <a:srgbClr val="04089B"/>
              </a:solidFill>
              <a:effectLst/>
              <a:uLnTx/>
              <a:uFillTx/>
              <a:latin typeface="Inter ExtraBold" panose="02000503000000020004" pitchFamily="2" charset="0"/>
              <a:ea typeface="Inter ExtraBold" panose="02000503000000020004" pitchFamily="2" charset="0"/>
              <a:cs typeface="+mn-cs"/>
            </a:endParaRPr>
          </a:p>
        </p:txBody>
      </p:sp>
      <p:sp>
        <p:nvSpPr>
          <p:cNvPr id="4" name="Subtitle 2">
            <a:extLst>
              <a:ext uri="{FF2B5EF4-FFF2-40B4-BE49-F238E27FC236}">
                <a16:creationId xmlns:a16="http://schemas.microsoft.com/office/drawing/2014/main" id="{E771F0B4-6EBC-E675-28AF-C5B3182AE2A9}"/>
              </a:ext>
            </a:extLst>
          </p:cNvPr>
          <p:cNvSpPr txBox="1">
            <a:spLocks noGrp="1" noRot="1" noMove="1" noResize="1" noEditPoints="1" noAdjustHandles="1" noChangeArrowheads="1" noChangeShapeType="1"/>
          </p:cNvSpPr>
          <p:nvPr/>
        </p:nvSpPr>
        <p:spPr>
          <a:xfrm>
            <a:off x="180217" y="159129"/>
            <a:ext cx="4102179" cy="511873"/>
          </a:xfrm>
          <a:prstGeom prst="roundRect">
            <a:avLst>
              <a:gd name="adj" fmla="val 50000"/>
            </a:avLst>
          </a:prstGeom>
          <a:solidFill>
            <a:schemeClr val="bg1"/>
          </a:solidFill>
        </p:spPr>
        <p:txBody>
          <a:bodyPr vert="horz" lIns="137160" tIns="45720" rIns="0" bIns="4572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800" b="1" spc="200">
                <a:solidFill>
                  <a:srgbClr val="04089B"/>
                </a:solidFill>
                <a:latin typeface="Inter ExtraBold" panose="02000503000000020004" pitchFamily="2" charset="0"/>
                <a:ea typeface="Inter ExtraBold" panose="02000503000000020004" pitchFamily="2" charset="0"/>
              </a:rPr>
              <a:t>Overperformance</a:t>
            </a:r>
            <a:endParaRPr kumimoji="0" lang="en-US" sz="1800" b="1" i="0" u="none" strike="noStrike" kern="1200" cap="none" spc="200" normalizeH="0" baseline="0" noProof="0">
              <a:ln>
                <a:noFill/>
              </a:ln>
              <a:solidFill>
                <a:srgbClr val="04089B"/>
              </a:solidFill>
              <a:effectLst/>
              <a:uLnTx/>
              <a:uFillTx/>
              <a:latin typeface="Inter ExtraBold" panose="02000503000000020004" pitchFamily="2" charset="0"/>
              <a:ea typeface="Inter ExtraBold" panose="02000503000000020004" pitchFamily="2" charset="0"/>
              <a:cs typeface="+mn-cs"/>
            </a:endParaRPr>
          </a:p>
        </p:txBody>
      </p:sp>
      <p:sp>
        <p:nvSpPr>
          <p:cNvPr id="5" name="Google Shape;143;g10c6af0209b_2_18">
            <a:extLst>
              <a:ext uri="{FF2B5EF4-FFF2-40B4-BE49-F238E27FC236}">
                <a16:creationId xmlns:a16="http://schemas.microsoft.com/office/drawing/2014/main" id="{3367A77D-8522-A885-E461-2C230BEA6EB7}"/>
              </a:ext>
            </a:extLst>
          </p:cNvPr>
          <p:cNvSpPr txBox="1">
            <a:spLocks noGrp="1" noRot="1" noMove="1" noResize="1" noEditPoints="1" noAdjustHandles="1" noChangeArrowheads="1" noChangeShapeType="1"/>
          </p:cNvSpPr>
          <p:nvPr/>
        </p:nvSpPr>
        <p:spPr>
          <a:xfrm>
            <a:off x="46749" y="4868455"/>
            <a:ext cx="4346094" cy="307777"/>
          </a:xfrm>
          <a:prstGeom prst="rect">
            <a:avLst/>
          </a:prstGeom>
          <a:noFill/>
          <a:ln>
            <a:noFill/>
          </a:ln>
        </p:spPr>
        <p:txBody>
          <a:bodyPr spcFirstLastPara="1" wrap="square" lIns="0" tIns="0" rIns="0" bIns="0" anchor="t" anchorCtr="0">
            <a:spAutoFit/>
          </a:bodyPr>
          <a:lstStyle/>
          <a:p>
            <a:pPr lvl="0" algn="ctr"/>
            <a:r>
              <a:rPr lang="en-US" sz="2000" dirty="0">
                <a:solidFill>
                  <a:schemeClr val="accent2">
                    <a:lumMod val="20000"/>
                    <a:lumOff val="80000"/>
                  </a:schemeClr>
                </a:solidFill>
                <a:latin typeface="Inter Black" panose="02000503000000020004" pitchFamily="2" charset="0"/>
                <a:ea typeface="Inter Black" panose="02000503000000020004" pitchFamily="2" charset="0"/>
                <a:cs typeface="ATT Aleck Sans" panose="020B0503020203020204" pitchFamily="34" charset="0"/>
              </a:rPr>
              <a:t>Total Campaign Delivery</a:t>
            </a:r>
          </a:p>
        </p:txBody>
      </p:sp>
      <p:pic>
        <p:nvPicPr>
          <p:cNvPr id="7" name="Picture 6" descr="A collage of two people">
            <a:extLst>
              <a:ext uri="{FF2B5EF4-FFF2-40B4-BE49-F238E27FC236}">
                <a16:creationId xmlns:a16="http://schemas.microsoft.com/office/drawing/2014/main" id="{E3C70014-57F6-5623-96B3-C8976928003E}"/>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t="799" r="67634" b="12102"/>
          <a:stretch/>
        </p:blipFill>
        <p:spPr>
          <a:xfrm>
            <a:off x="0" y="0"/>
            <a:ext cx="4629752" cy="6858000"/>
          </a:xfrm>
          <a:prstGeom prst="rect">
            <a:avLst/>
          </a:prstGeom>
        </p:spPr>
      </p:pic>
      <p:sp>
        <p:nvSpPr>
          <p:cNvPr id="11" name="TextBox 10">
            <a:extLst>
              <a:ext uri="{FF2B5EF4-FFF2-40B4-BE49-F238E27FC236}">
                <a16:creationId xmlns:a16="http://schemas.microsoft.com/office/drawing/2014/main" id="{F8884342-14F4-2E19-4B7B-FCCEDD74CF02}"/>
              </a:ext>
            </a:extLst>
          </p:cNvPr>
          <p:cNvSpPr txBox="1"/>
          <p:nvPr/>
        </p:nvSpPr>
        <p:spPr>
          <a:xfrm>
            <a:off x="5220566" y="1096829"/>
            <a:ext cx="1578543" cy="947330"/>
          </a:xfrm>
          <a:prstGeom prst="rect">
            <a:avLst/>
          </a:prstGeom>
          <a:noFill/>
        </p:spPr>
        <p:txBody>
          <a:bodyPr wrap="square" lIns="0" tIns="0" rIns="0" bIns="0" rtlCol="0">
            <a:noAutofit/>
          </a:bodyPr>
          <a:lstStyle/>
          <a:p>
            <a:pPr marR="0" algn="l" defTabSz="914400" rtl="0" eaLnBrk="1" fontAlgn="auto" latinLnBrk="0" hangingPunct="1">
              <a:lnSpc>
                <a:spcPct val="110000"/>
              </a:lnSpc>
              <a:spcBef>
                <a:spcPts val="0"/>
              </a:spcBef>
              <a:spcAft>
                <a:spcPts val="800"/>
              </a:spcAft>
              <a:buClrTx/>
              <a:buSzTx/>
              <a:tabLst/>
            </a:pPr>
            <a:r>
              <a:rPr kumimoji="0" lang="en-US" sz="12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rPr>
              <a:t>ER, Friends, Impractical Jokers, One Tree Hill, PLL, South Park, Big Bang Theor</a:t>
            </a:r>
            <a:r>
              <a:rPr lang="en-US" sz="1200" dirty="0">
                <a:solidFill>
                  <a:schemeClr val="bg1"/>
                </a:solidFill>
                <a:latin typeface="Inter Black" panose="02000503000000020004" pitchFamily="2" charset="0"/>
                <a:ea typeface="Inter Black" panose="02000503000000020004" pitchFamily="2" charset="0"/>
              </a:rPr>
              <a:t>y</a:t>
            </a:r>
          </a:p>
          <a:p>
            <a:pPr marR="0" algn="l" defTabSz="914400" rtl="0" eaLnBrk="1" fontAlgn="auto" latinLnBrk="0" hangingPunct="1">
              <a:lnSpc>
                <a:spcPct val="110000"/>
              </a:lnSpc>
              <a:spcBef>
                <a:spcPts val="0"/>
              </a:spcBef>
              <a:spcAft>
                <a:spcPts val="800"/>
              </a:spcAft>
              <a:buClrTx/>
              <a:buSzTx/>
              <a:tabLst/>
            </a:pPr>
            <a:endParaRPr kumimoji="0" lang="en-US" sz="1200" b="1"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endParaRPr>
          </a:p>
          <a:p>
            <a:pPr marR="0" algn="l" defTabSz="914400" rtl="0" eaLnBrk="1" fontAlgn="auto" latinLnBrk="0" hangingPunct="1">
              <a:lnSpc>
                <a:spcPct val="110000"/>
              </a:lnSpc>
              <a:spcBef>
                <a:spcPts val="0"/>
              </a:spcBef>
              <a:spcAft>
                <a:spcPts val="800"/>
              </a:spcAft>
              <a:buClrTx/>
              <a:buSzTx/>
              <a:tabLst/>
            </a:pPr>
            <a:endParaRPr kumimoji="0" lang="en-US" sz="1200" b="1"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endParaRPr>
          </a:p>
          <a:p>
            <a:pPr marR="0" algn="l" defTabSz="914400" rtl="0" eaLnBrk="1" fontAlgn="auto" latinLnBrk="0" hangingPunct="1">
              <a:lnSpc>
                <a:spcPct val="110000"/>
              </a:lnSpc>
              <a:spcBef>
                <a:spcPts val="0"/>
              </a:spcBef>
              <a:spcAft>
                <a:spcPts val="800"/>
              </a:spcAft>
              <a:buClrTx/>
              <a:buSzTx/>
              <a:tabLst/>
            </a:pPr>
            <a:endParaRPr lang="en-US" sz="1200" dirty="0">
              <a:solidFill>
                <a:schemeClr val="bg1"/>
              </a:solidFill>
              <a:latin typeface="Inter Black" panose="02000503000000020004" pitchFamily="2" charset="0"/>
              <a:ea typeface="Inter Black" panose="02000503000000020004" pitchFamily="2" charset="0"/>
            </a:endParaRPr>
          </a:p>
          <a:p>
            <a:pPr marR="0" algn="l" defTabSz="914400" rtl="0" eaLnBrk="1" fontAlgn="auto" latinLnBrk="0" hangingPunct="1">
              <a:lnSpc>
                <a:spcPct val="110000"/>
              </a:lnSpc>
              <a:spcBef>
                <a:spcPts val="0"/>
              </a:spcBef>
              <a:spcAft>
                <a:spcPts val="800"/>
              </a:spcAft>
              <a:buClrTx/>
              <a:buSzTx/>
              <a:tabLst/>
            </a:pPr>
            <a:endParaRPr lang="en-US" sz="1200" b="1" dirty="0">
              <a:solidFill>
                <a:schemeClr val="bg1"/>
              </a:solidFill>
              <a:latin typeface="Inter Black" panose="02000503000000020004" pitchFamily="2" charset="0"/>
              <a:ea typeface="Inter Black" panose="02000503000000020004" pitchFamily="2" charset="0"/>
            </a:endParaRPr>
          </a:p>
        </p:txBody>
      </p:sp>
      <p:sp>
        <p:nvSpPr>
          <p:cNvPr id="12" name="Subtitle 2">
            <a:extLst>
              <a:ext uri="{FF2B5EF4-FFF2-40B4-BE49-F238E27FC236}">
                <a16:creationId xmlns:a16="http://schemas.microsoft.com/office/drawing/2014/main" id="{A4ECC2D4-9A11-6D2C-4815-89F870EDBDD0}"/>
              </a:ext>
            </a:extLst>
          </p:cNvPr>
          <p:cNvSpPr txBox="1"/>
          <p:nvPr/>
        </p:nvSpPr>
        <p:spPr>
          <a:xfrm>
            <a:off x="5006336" y="701231"/>
            <a:ext cx="1717564" cy="232311"/>
          </a:xfrm>
          <a:prstGeom prst="roundRect">
            <a:avLst>
              <a:gd name="adj" fmla="val 50000"/>
            </a:avLst>
          </a:prstGeom>
          <a:solidFill>
            <a:schemeClr val="bg1"/>
          </a:solidFill>
        </p:spPr>
        <p:txBody>
          <a:bodyPr vert="horz" lIns="137160" tIns="45720" rIns="0" bIns="4572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spc="200" dirty="0">
                <a:solidFill>
                  <a:srgbClr val="04089B"/>
                </a:solidFill>
                <a:latin typeface="Inter ExtraBold" panose="02000503000000020004" pitchFamily="2" charset="0"/>
                <a:ea typeface="Inter ExtraBold" panose="02000503000000020004" pitchFamily="2" charset="0"/>
              </a:rPr>
              <a:t>Top Shows</a:t>
            </a:r>
            <a:endParaRPr kumimoji="0" lang="en-US" sz="1200" b="1" i="0" u="none" strike="noStrike" kern="1200" cap="none" spc="200" normalizeH="0" baseline="0" noProof="0" dirty="0">
              <a:ln>
                <a:noFill/>
              </a:ln>
              <a:solidFill>
                <a:srgbClr val="04089B"/>
              </a:solidFill>
              <a:effectLst/>
              <a:uLnTx/>
              <a:uFillTx/>
              <a:latin typeface="Inter ExtraBold" panose="02000503000000020004" pitchFamily="2" charset="0"/>
              <a:ea typeface="Inter ExtraBold" panose="02000503000000020004" pitchFamily="2" charset="0"/>
              <a:cs typeface="+mn-cs"/>
            </a:endParaRPr>
          </a:p>
        </p:txBody>
      </p:sp>
      <p:sp>
        <p:nvSpPr>
          <p:cNvPr id="13" name="Subtitle 2">
            <a:extLst>
              <a:ext uri="{FF2B5EF4-FFF2-40B4-BE49-F238E27FC236}">
                <a16:creationId xmlns:a16="http://schemas.microsoft.com/office/drawing/2014/main" id="{29620C26-C1CA-943F-CF20-E51D817B5A3E}"/>
              </a:ext>
            </a:extLst>
          </p:cNvPr>
          <p:cNvSpPr txBox="1"/>
          <p:nvPr/>
        </p:nvSpPr>
        <p:spPr>
          <a:xfrm>
            <a:off x="5047922" y="2598590"/>
            <a:ext cx="1717564" cy="232311"/>
          </a:xfrm>
          <a:prstGeom prst="roundRect">
            <a:avLst>
              <a:gd name="adj" fmla="val 50000"/>
            </a:avLst>
          </a:prstGeom>
          <a:solidFill>
            <a:schemeClr val="bg1"/>
          </a:solidFill>
        </p:spPr>
        <p:txBody>
          <a:bodyPr vert="horz" lIns="137160" tIns="45720" rIns="0" bIns="4572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spc="200" dirty="0">
                <a:solidFill>
                  <a:srgbClr val="04089B"/>
                </a:solidFill>
                <a:latin typeface="Inter ExtraBold" panose="02000503000000020004" pitchFamily="2" charset="0"/>
                <a:ea typeface="Inter ExtraBold" panose="02000503000000020004" pitchFamily="2" charset="0"/>
              </a:rPr>
              <a:t>Top Genres</a:t>
            </a:r>
            <a:endParaRPr kumimoji="0" lang="en-US" sz="1200" b="1" i="0" u="none" strike="noStrike" kern="1200" cap="none" spc="200" normalizeH="0" baseline="0" noProof="0" dirty="0">
              <a:ln>
                <a:noFill/>
              </a:ln>
              <a:solidFill>
                <a:srgbClr val="04089B"/>
              </a:solidFill>
              <a:effectLst/>
              <a:uLnTx/>
              <a:uFillTx/>
              <a:latin typeface="Inter ExtraBold" panose="02000503000000020004" pitchFamily="2" charset="0"/>
              <a:ea typeface="Inter ExtraBold" panose="02000503000000020004" pitchFamily="2" charset="0"/>
              <a:cs typeface="+mn-cs"/>
            </a:endParaRPr>
          </a:p>
        </p:txBody>
      </p:sp>
      <p:sp>
        <p:nvSpPr>
          <p:cNvPr id="16" name="TextBox 15">
            <a:extLst>
              <a:ext uri="{FF2B5EF4-FFF2-40B4-BE49-F238E27FC236}">
                <a16:creationId xmlns:a16="http://schemas.microsoft.com/office/drawing/2014/main" id="{53A8B8BD-4117-8271-7ECB-598015F5DD28}"/>
              </a:ext>
            </a:extLst>
          </p:cNvPr>
          <p:cNvSpPr txBox="1"/>
          <p:nvPr/>
        </p:nvSpPr>
        <p:spPr>
          <a:xfrm>
            <a:off x="5230434" y="3007154"/>
            <a:ext cx="1363576" cy="304160"/>
          </a:xfrm>
          <a:prstGeom prst="rect">
            <a:avLst/>
          </a:prstGeom>
          <a:noFill/>
        </p:spPr>
        <p:txBody>
          <a:bodyPr wrap="square" lIns="0" tIns="0" rIns="0" bIns="0" rtlCol="0">
            <a:noAutofit/>
          </a:bodyPr>
          <a:lstStyle/>
          <a:p>
            <a:pPr>
              <a:lnSpc>
                <a:spcPct val="110000"/>
              </a:lnSpc>
              <a:spcAft>
                <a:spcPts val="800"/>
              </a:spcAft>
            </a:pPr>
            <a:r>
              <a:rPr kumimoji="0" lang="en-US" sz="1200" b="0" i="0" u="none" strike="noStrike" kern="1200" cap="none" normalizeH="0" baseline="0" noProof="0" dirty="0">
                <a:ln>
                  <a:noFill/>
                </a:ln>
                <a:solidFill>
                  <a:schemeClr val="bg1"/>
                </a:solidFill>
                <a:effectLst/>
                <a:uLnTx/>
                <a:uFillTx/>
                <a:latin typeface="Inter Black" panose="02000503000000020004" pitchFamily="2" charset="0"/>
                <a:ea typeface="Inter Black" panose="02000503000000020004" pitchFamily="2" charset="0"/>
              </a:rPr>
              <a:t>Comedy, Drama</a:t>
            </a: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sp>
        <p:nvSpPr>
          <p:cNvPr id="17" name="TextBox 16">
            <a:extLst>
              <a:ext uri="{FF2B5EF4-FFF2-40B4-BE49-F238E27FC236}">
                <a16:creationId xmlns:a16="http://schemas.microsoft.com/office/drawing/2014/main" id="{23FC660F-6963-C3F0-9779-7D011B49D385}"/>
              </a:ext>
            </a:extLst>
          </p:cNvPr>
          <p:cNvSpPr txBox="1"/>
          <p:nvPr/>
        </p:nvSpPr>
        <p:spPr>
          <a:xfrm>
            <a:off x="5325859" y="3945976"/>
            <a:ext cx="1488705" cy="397545"/>
          </a:xfrm>
          <a:prstGeom prst="rect">
            <a:avLst/>
          </a:prstGeom>
          <a:noFill/>
        </p:spPr>
        <p:txBody>
          <a:bodyPr wrap="square" lIns="0" tIns="0" rIns="0" bIns="0" rtlCol="0">
            <a:noAutofit/>
          </a:bodyPr>
          <a:lstStyle/>
          <a:p>
            <a:pPr>
              <a:lnSpc>
                <a:spcPct val="110000"/>
              </a:lnSpc>
              <a:spcAft>
                <a:spcPts val="800"/>
              </a:spcAft>
            </a:pPr>
            <a:r>
              <a:rPr lang="en-US" sz="1200" dirty="0">
                <a:solidFill>
                  <a:schemeClr val="bg1"/>
                </a:solidFill>
                <a:latin typeface="Inter Black" panose="02000503000000020004" pitchFamily="2" charset="0"/>
                <a:ea typeface="Inter Black" panose="02000503000000020004" pitchFamily="2" charset="0"/>
              </a:rPr>
              <a:t>New York, LA </a:t>
            </a: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sp>
        <p:nvSpPr>
          <p:cNvPr id="18" name="TextBox 17">
            <a:extLst>
              <a:ext uri="{FF2B5EF4-FFF2-40B4-BE49-F238E27FC236}">
                <a16:creationId xmlns:a16="http://schemas.microsoft.com/office/drawing/2014/main" id="{216D8E21-066A-0C44-C3EA-A166931688A1}"/>
              </a:ext>
            </a:extLst>
          </p:cNvPr>
          <p:cNvSpPr txBox="1"/>
          <p:nvPr/>
        </p:nvSpPr>
        <p:spPr>
          <a:xfrm>
            <a:off x="5437519" y="4905383"/>
            <a:ext cx="1142195" cy="660046"/>
          </a:xfrm>
          <a:prstGeom prst="rect">
            <a:avLst/>
          </a:prstGeom>
          <a:noFill/>
        </p:spPr>
        <p:txBody>
          <a:bodyPr wrap="square" lIns="0" tIns="0" rIns="0" bIns="0" rtlCol="0">
            <a:noAutofit/>
          </a:bodyPr>
          <a:lstStyle/>
          <a:p>
            <a:pPr>
              <a:lnSpc>
                <a:spcPct val="110000"/>
              </a:lnSpc>
              <a:spcAft>
                <a:spcPts val="800"/>
              </a:spcAft>
            </a:pPr>
            <a:r>
              <a:rPr lang="en-US" sz="1200" dirty="0">
                <a:solidFill>
                  <a:schemeClr val="bg1"/>
                </a:solidFill>
                <a:latin typeface="Inter Black" panose="02000503000000020004" pitchFamily="2" charset="0"/>
                <a:ea typeface="Inter Black" panose="02000503000000020004" pitchFamily="2" charset="0"/>
              </a:rPr>
              <a:t>Sundays (12am-6am)</a:t>
            </a: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sp>
        <p:nvSpPr>
          <p:cNvPr id="22" name="Subtitle 2">
            <a:extLst>
              <a:ext uri="{FF2B5EF4-FFF2-40B4-BE49-F238E27FC236}">
                <a16:creationId xmlns:a16="http://schemas.microsoft.com/office/drawing/2014/main" id="{20902C1D-F72C-DAA6-73A4-B0FD1AE0FF6A}"/>
              </a:ext>
            </a:extLst>
          </p:cNvPr>
          <p:cNvSpPr txBox="1"/>
          <p:nvPr/>
        </p:nvSpPr>
        <p:spPr>
          <a:xfrm>
            <a:off x="5006336" y="3593051"/>
            <a:ext cx="1717564" cy="232311"/>
          </a:xfrm>
          <a:prstGeom prst="roundRect">
            <a:avLst>
              <a:gd name="adj" fmla="val 50000"/>
            </a:avLst>
          </a:prstGeom>
          <a:solidFill>
            <a:schemeClr val="bg1"/>
          </a:solidFill>
        </p:spPr>
        <p:txBody>
          <a:bodyPr vert="horz" lIns="137160" tIns="45720" rIns="0" bIns="4572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spc="200" dirty="0">
                <a:solidFill>
                  <a:srgbClr val="04089B"/>
                </a:solidFill>
                <a:latin typeface="Inter ExtraBold" panose="02000503000000020004" pitchFamily="2" charset="0"/>
                <a:ea typeface="Inter ExtraBold" panose="02000503000000020004" pitchFamily="2" charset="0"/>
              </a:rPr>
              <a:t>Top Geos</a:t>
            </a:r>
            <a:endParaRPr kumimoji="0" lang="en-US" sz="1200" b="1" i="0" u="none" strike="noStrike" kern="1200" cap="none" spc="200" normalizeH="0" baseline="0" noProof="0" dirty="0">
              <a:ln>
                <a:noFill/>
              </a:ln>
              <a:solidFill>
                <a:srgbClr val="04089B"/>
              </a:solidFill>
              <a:effectLst/>
              <a:uLnTx/>
              <a:uFillTx/>
              <a:latin typeface="Inter ExtraBold" panose="02000503000000020004" pitchFamily="2" charset="0"/>
              <a:ea typeface="Inter ExtraBold" panose="02000503000000020004" pitchFamily="2" charset="0"/>
              <a:cs typeface="+mn-cs"/>
            </a:endParaRPr>
          </a:p>
        </p:txBody>
      </p:sp>
      <p:sp>
        <p:nvSpPr>
          <p:cNvPr id="25" name="Subtitle 2">
            <a:extLst>
              <a:ext uri="{FF2B5EF4-FFF2-40B4-BE49-F238E27FC236}">
                <a16:creationId xmlns:a16="http://schemas.microsoft.com/office/drawing/2014/main" id="{B946BAC1-E9DA-F48C-068B-1AA2B0EA4887}"/>
              </a:ext>
            </a:extLst>
          </p:cNvPr>
          <p:cNvSpPr txBox="1"/>
          <p:nvPr/>
        </p:nvSpPr>
        <p:spPr>
          <a:xfrm>
            <a:off x="5026291" y="4579240"/>
            <a:ext cx="1717564" cy="232311"/>
          </a:xfrm>
          <a:prstGeom prst="roundRect">
            <a:avLst>
              <a:gd name="adj" fmla="val 50000"/>
            </a:avLst>
          </a:prstGeom>
          <a:solidFill>
            <a:schemeClr val="bg1"/>
          </a:solidFill>
        </p:spPr>
        <p:txBody>
          <a:bodyPr vert="horz" lIns="137160" tIns="45720" rIns="0" bIns="45720" numCol="1"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100" b="1" i="0" u="none" strike="noStrike" kern="1200" cap="none" spc="200" normalizeH="0" baseline="0" noProof="0" dirty="0">
                <a:ln>
                  <a:noFill/>
                </a:ln>
                <a:solidFill>
                  <a:srgbClr val="04089B"/>
                </a:solidFill>
                <a:effectLst/>
                <a:uLnTx/>
                <a:uFillTx/>
                <a:latin typeface="Inter ExtraBold" panose="02000503000000020004" pitchFamily="2" charset="0"/>
                <a:ea typeface="Inter ExtraBold" panose="02000503000000020004" pitchFamily="2" charset="0"/>
                <a:cs typeface="+mn-cs"/>
              </a:rPr>
              <a:t>Peak Time</a:t>
            </a:r>
          </a:p>
        </p:txBody>
      </p:sp>
      <p:sp>
        <p:nvSpPr>
          <p:cNvPr id="3" name="TextBox 2">
            <a:extLst>
              <a:ext uri="{FF2B5EF4-FFF2-40B4-BE49-F238E27FC236}">
                <a16:creationId xmlns:a16="http://schemas.microsoft.com/office/drawing/2014/main" id="{2950FDAA-E2F4-CE35-F2F6-B27D7F526554}"/>
              </a:ext>
            </a:extLst>
          </p:cNvPr>
          <p:cNvSpPr txBox="1"/>
          <p:nvPr/>
        </p:nvSpPr>
        <p:spPr>
          <a:xfrm>
            <a:off x="7742925" y="1285927"/>
            <a:ext cx="4108090" cy="5001585"/>
          </a:xfrm>
          <a:prstGeom prst="rect">
            <a:avLst/>
          </a:prstGeom>
          <a:noFill/>
        </p:spPr>
        <p:txBody>
          <a:bodyPr wrap="square" lIns="0" tIns="0" rIns="0" bIns="0" rtlCol="0">
            <a:no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Inter Black" panose="02000503000000020004" pitchFamily="2" charset="0"/>
                <a:ea typeface="Inter Black" panose="02000503000000020004" pitchFamily="2" charset="0"/>
                <a:cs typeface="+mn-cs"/>
              </a:rPr>
              <a:t>A Continued Partnership</a:t>
            </a:r>
            <a:br>
              <a:rPr kumimoji="0" lang="en-US" sz="4000" b="1" i="0" u="none" strike="noStrike" kern="1200" cap="none" spc="0" normalizeH="0" baseline="0" noProof="0" dirty="0">
                <a:ln>
                  <a:noFill/>
                </a:ln>
                <a:solidFill>
                  <a:srgbClr val="FFFFFF"/>
                </a:solidFill>
                <a:effectLst/>
                <a:uLnTx/>
                <a:uFillTx/>
                <a:latin typeface="Inter Black" panose="02000503000000020004" pitchFamily="2" charset="0"/>
                <a:ea typeface="Inter Black" panose="02000503000000020004" pitchFamily="2" charset="0"/>
                <a:cs typeface="+mn-cs"/>
              </a:rPr>
            </a:br>
            <a:r>
              <a:rPr kumimoji="0" lang="en-US" sz="4000" b="0" i="0" u="none" strike="noStrike" kern="1200" cap="none" spc="0" normalizeH="0" baseline="0" noProof="0" dirty="0">
                <a:ln>
                  <a:noFill/>
                </a:ln>
                <a:solidFill>
                  <a:srgbClr val="FFFFFF"/>
                </a:solidFill>
                <a:effectLst/>
                <a:uLnTx/>
                <a:uFillTx/>
                <a:latin typeface="Inter Black" panose="02000503000000020004" pitchFamily="2" charset="0"/>
                <a:ea typeface="Inter Black" panose="02000503000000020004" pitchFamily="2" charset="0"/>
                <a:cs typeface="+mn-cs"/>
              </a:rPr>
              <a:t> </a:t>
            </a:r>
            <a:endParaRPr kumimoji="0" lang="en-US" sz="2000" b="0" i="0" u="none" strike="noStrike" kern="1200" cap="none" spc="0" normalizeH="0" baseline="0" noProof="0" dirty="0">
              <a:ln>
                <a:noFill/>
              </a:ln>
              <a:solidFill>
                <a:srgbClr val="FFFFFF"/>
              </a:solidFill>
              <a:effectLst/>
              <a:uLnTx/>
              <a:uFillTx/>
              <a:latin typeface="Inter Black" panose="02000503000000020004" pitchFamily="2" charset="0"/>
              <a:ea typeface="Inter Black" panose="02000503000000020004" pitchFamily="2" charset="0"/>
              <a:cs typeface="+mn-cs"/>
            </a:endParaRPr>
          </a:p>
          <a:p>
            <a:pPr marL="457200" marR="0" lvl="0" indent="-457200" algn="l" defTabSz="914400" rtl="0" eaLnBrk="1" fontAlgn="auto" latinLnBrk="0" hangingPunct="1">
              <a:lnSpc>
                <a:spcPct val="8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Inter Black" panose="02000503000000020004" pitchFamily="2" charset="0"/>
                <a:ea typeface="Inter Black" panose="02000503000000020004" pitchFamily="2" charset="0"/>
                <a:cs typeface="+mn-cs"/>
              </a:rPr>
              <a:t>$3.5M Scatter Spend to date in 2025 (Q1 &amp;Q2)</a:t>
            </a:r>
          </a:p>
          <a:p>
            <a:pPr marL="457200" marR="0" lvl="0" indent="-457200" algn="l" defTabSz="914400" rtl="0" eaLnBrk="1" fontAlgn="auto" latinLnBrk="0" hangingPunct="1">
              <a:lnSpc>
                <a:spcPct val="8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Inter Black" panose="02000503000000020004" pitchFamily="2" charset="0"/>
              <a:ea typeface="Inter Black" panose="02000503000000020004" pitchFamily="2" charset="0"/>
              <a:cs typeface="+mn-cs"/>
            </a:endParaRPr>
          </a:p>
          <a:p>
            <a:pPr marL="457200" marR="0" lvl="0" indent="-457200" algn="l" defTabSz="914400" rtl="0" eaLnBrk="1" fontAlgn="auto" latinLnBrk="0" hangingPunct="1">
              <a:lnSpc>
                <a:spcPct val="8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Inter Black" panose="02000503000000020004" pitchFamily="2" charset="0"/>
                <a:ea typeface="Inter Black" panose="02000503000000020004" pitchFamily="2" charset="0"/>
                <a:cs typeface="+mn-cs"/>
              </a:rPr>
              <a:t>Continued conversations regarding content exclusion and exception capabilities </a:t>
            </a:r>
          </a:p>
          <a:p>
            <a:pPr marL="457200" marR="0" lvl="0" indent="-457200" algn="l" defTabSz="914400" rtl="0" eaLnBrk="1" fontAlgn="auto" latinLnBrk="0" hangingPunct="1">
              <a:lnSpc>
                <a:spcPct val="8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Inter Black" panose="02000503000000020004" pitchFamily="2" charset="0"/>
              <a:ea typeface="Inter Black" panose="02000503000000020004" pitchFamily="2" charset="0"/>
              <a:cs typeface="+mn-cs"/>
            </a:endParaRPr>
          </a:p>
          <a:p>
            <a:pPr marL="457200" marR="0" lvl="0" indent="-457200" algn="l" defTabSz="914400" rtl="0" eaLnBrk="1" fontAlgn="auto" latinLnBrk="0" hangingPunct="1">
              <a:lnSpc>
                <a:spcPct val="8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Inter Black" panose="02000503000000020004" pitchFamily="2" charset="0"/>
                <a:ea typeface="Inter Black" panose="02000503000000020004" pitchFamily="2" charset="0"/>
                <a:cs typeface="+mn-cs"/>
              </a:rPr>
              <a:t>Potential to combine select Titles from a Top 10 list into a sponsorship offering </a:t>
            </a:r>
          </a:p>
          <a:p>
            <a:pPr marL="457200" marR="0" lvl="0" indent="-457200" algn="l" defTabSz="914400" rtl="0" eaLnBrk="1" fontAlgn="auto" latinLnBrk="0" hangingPunct="1">
              <a:lnSpc>
                <a:spcPct val="8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Inter Black" panose="02000503000000020004" pitchFamily="2" charset="0"/>
              <a:ea typeface="Inter Black" panose="02000503000000020004" pitchFamily="2" charset="0"/>
              <a:cs typeface="+mn-cs"/>
            </a:endParaRPr>
          </a:p>
          <a:p>
            <a:pPr marL="457200" marR="0" lvl="0" indent="-457200" algn="l" defTabSz="914400" rtl="0" eaLnBrk="1" fontAlgn="auto" latinLnBrk="0" hangingPunct="1">
              <a:lnSpc>
                <a:spcPct val="8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Inter Black" panose="02000503000000020004" pitchFamily="2" charset="0"/>
                <a:ea typeface="Inter Black" panose="02000503000000020004" pitchFamily="2" charset="0"/>
                <a:cs typeface="+mn-cs"/>
              </a:rPr>
              <a:t>AMEX has already expressed interest  in S4</a:t>
            </a:r>
          </a:p>
          <a:p>
            <a:pPr marL="0" marR="0" indent="0" algn="l" defTabSz="914400" rtl="0" eaLnBrk="1" fontAlgn="auto" latinLnBrk="0" hangingPunct="1">
              <a:lnSpc>
                <a:spcPct val="110000"/>
              </a:lnSpc>
              <a:spcBef>
                <a:spcPts val="0"/>
              </a:spcBef>
              <a:spcAft>
                <a:spcPts val="800"/>
              </a:spcAft>
              <a:buClrTx/>
              <a:buSzTx/>
              <a:buFontTx/>
              <a:buNone/>
              <a:tabLst/>
            </a:pPr>
            <a:endParaRPr kumimoji="0" lang="en-US" sz="1200" b="0" i="0" u="none" strike="noStrike" kern="1200" cap="none" normalizeH="0" baseline="0" noProof="0" dirty="0" err="1">
              <a:ln>
                <a:noFill/>
              </a:ln>
              <a:solidFill>
                <a:schemeClr val="tx2"/>
              </a:solidFill>
              <a:effectLst/>
              <a:uLnTx/>
              <a:uFillTx/>
              <a:latin typeface="Inter" panose="02000503000000020004" pitchFamily="2" charset="0"/>
              <a:ea typeface="Inter" panose="02000503000000020004" pitchFamily="2" charset="0"/>
              <a:cs typeface="+mn-cs"/>
            </a:endParaRPr>
          </a:p>
        </p:txBody>
      </p:sp>
    </p:spTree>
    <p:extLst>
      <p:ext uri="{BB962C8B-B14F-4D97-AF65-F5344CB8AC3E}">
        <p14:creationId xmlns:p14="http://schemas.microsoft.com/office/powerpoint/2010/main" val="2195380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7095A-FC6D-A417-A2B0-0F787F7F2CD7}"/>
            </a:ext>
          </a:extLst>
        </p:cNvPr>
        <p:cNvGrpSpPr/>
        <p:nvPr/>
      </p:nvGrpSpPr>
      <p:grpSpPr>
        <a:xfrm>
          <a:off x="0" y="0"/>
          <a:ext cx="0" cy="0"/>
          <a:chOff x="0" y="0"/>
          <a:chExt cx="0" cy="0"/>
        </a:xfrm>
      </p:grpSpPr>
      <p:pic>
        <p:nvPicPr>
          <p:cNvPr id="7" name="Graphic 6">
            <a:extLst>
              <a:ext uri="{FF2B5EF4-FFF2-40B4-BE49-F238E27FC236}">
                <a16:creationId xmlns:a16="http://schemas.microsoft.com/office/drawing/2014/main" id="{E707F1A4-D35C-50D7-ABF7-2E1929D4A99F}"/>
              </a:ext>
            </a:extLst>
          </p:cNvPr>
          <p:cNvPicPr>
            <a:picLocks noGrp="1" noRot="1" noChangeAspect="1" noMove="1" noResize="1" noEditPoints="1" noAdjustHandles="1" noChangeArrowheads="1" noChangeShapeType="1" noCrop="1"/>
          </p:cNvPicPr>
          <p:nvPr/>
        </p:nvPicPr>
        <p:blipFill rotWithShape="1">
          <a:blip r:embed="rId3">
            <a:extLst>
              <a:ext uri="{96DAC541-7B7A-43D3-8B79-37D633B846F1}">
                <asvg:svgBlip xmlns:asvg="http://schemas.microsoft.com/office/drawing/2016/SVG/main" r:embed="rId4"/>
              </a:ext>
            </a:extLst>
          </a:blip>
          <a:srcRect t="5151" b="5149"/>
          <a:stretch/>
        </p:blipFill>
        <p:spPr>
          <a:xfrm>
            <a:off x="2119919" y="1"/>
            <a:ext cx="7952159" cy="6858000"/>
          </a:xfrm>
          <a:prstGeom prst="rect">
            <a:avLst/>
          </a:prstGeom>
        </p:spPr>
      </p:pic>
      <p:pic>
        <p:nvPicPr>
          <p:cNvPr id="5" name="Picture 4" descr="A blue and black shield&#10;&#10;Description automatically generated">
            <a:extLst>
              <a:ext uri="{FF2B5EF4-FFF2-40B4-BE49-F238E27FC236}">
                <a16:creationId xmlns:a16="http://schemas.microsoft.com/office/drawing/2014/main" id="{0F0C8236-359A-B278-5AE9-B106B5CDE1C3}"/>
              </a:ext>
            </a:extLst>
          </p:cNvPr>
          <p:cNvPicPr>
            <a:picLocks noGrp="1" noRot="1" noChangeAspect="1" noMove="1" noResize="1" noEditPoints="1" noAdjustHandles="1" noChangeArrowheads="1" noChangeShapeType="1" noCrop="1"/>
          </p:cNvPicPr>
          <p:nvPr/>
        </p:nvPicPr>
        <p:blipFill rotWithShape="1">
          <a:blip r:embed="rId5"/>
          <a:srcRect l="12670" t="9454" r="12670" b="11593"/>
          <a:stretch/>
        </p:blipFill>
        <p:spPr>
          <a:xfrm flipH="1">
            <a:off x="685799" y="0"/>
            <a:ext cx="10820399" cy="6858000"/>
          </a:xfrm>
          <a:prstGeom prst="rect">
            <a:avLst/>
          </a:prstGeom>
        </p:spPr>
      </p:pic>
      <p:sp>
        <p:nvSpPr>
          <p:cNvPr id="2" name="TextBox 1">
            <a:extLst>
              <a:ext uri="{FF2B5EF4-FFF2-40B4-BE49-F238E27FC236}">
                <a16:creationId xmlns:a16="http://schemas.microsoft.com/office/drawing/2014/main" id="{64034BA8-D199-E772-F4A2-69E807EF1622}"/>
              </a:ext>
            </a:extLst>
          </p:cNvPr>
          <p:cNvSpPr txBox="1"/>
          <p:nvPr/>
        </p:nvSpPr>
        <p:spPr>
          <a:xfrm>
            <a:off x="3112230" y="2796685"/>
            <a:ext cx="5967536" cy="761299"/>
          </a:xfrm>
          <a:prstGeom prst="rect">
            <a:avLst/>
          </a:prstGeom>
          <a:noFill/>
        </p:spPr>
        <p:txBody>
          <a:bodyPr wrap="square" lIns="0" rIns="0" rtlCol="0">
            <a:spAutoFit/>
          </a:bodyPr>
          <a:lstStyle/>
          <a:p>
            <a:pPr algn="ctr">
              <a:lnSpc>
                <a:spcPct val="70000"/>
              </a:lnSpc>
            </a:pPr>
            <a:r>
              <a:rPr lang="en-US" sz="6000" b="1">
                <a:solidFill>
                  <a:srgbClr val="F9F3EE"/>
                </a:solidFill>
                <a:latin typeface="Inter Black" panose="02000503000000020004" pitchFamily="2" charset="0"/>
                <a:ea typeface="Inter Black" panose="02000503000000020004" pitchFamily="2" charset="0"/>
              </a:rPr>
              <a:t>Thank You</a:t>
            </a:r>
          </a:p>
        </p:txBody>
      </p:sp>
      <p:pic>
        <p:nvPicPr>
          <p:cNvPr id="3" name="Graphic 2">
            <a:extLst>
              <a:ext uri="{FF2B5EF4-FFF2-40B4-BE49-F238E27FC236}">
                <a16:creationId xmlns:a16="http://schemas.microsoft.com/office/drawing/2014/main" id="{534D24B8-4374-5927-78C5-86F24E2E3306}"/>
              </a:ext>
            </a:extLst>
          </p:cNvPr>
          <p:cNvPicPr>
            <a:picLocks noGrp="1" noRot="1" noChangeAspect="1" noMove="1" noResize="1" noEditPoints="1" noAdjustHandles="1" noChangeArrowheads="1" noChangeShapeType="1" noCrop="1"/>
          </p:cNvPicPr>
          <p:nvPr/>
        </p:nvPicPr>
        <p:blipFill>
          <a:blip r:embed="rId6">
            <a:extLst>
              <a:ext uri="{96DAC541-7B7A-43D3-8B79-37D633B846F1}">
                <asvg:svgBlip xmlns:asvg="http://schemas.microsoft.com/office/drawing/2016/SVG/main" r:embed="rId7"/>
              </a:ext>
            </a:extLst>
          </a:blip>
          <a:stretch>
            <a:fillRect/>
          </a:stretch>
        </p:blipFill>
        <p:spPr>
          <a:xfrm>
            <a:off x="5230748" y="4529776"/>
            <a:ext cx="1730500" cy="899859"/>
          </a:xfrm>
          <a:prstGeom prst="rect">
            <a:avLst/>
          </a:prstGeom>
        </p:spPr>
      </p:pic>
    </p:spTree>
    <p:extLst>
      <p:ext uri="{BB962C8B-B14F-4D97-AF65-F5344CB8AC3E}">
        <p14:creationId xmlns:p14="http://schemas.microsoft.com/office/powerpoint/2010/main" val="400469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GTM 2024">
  <a:themeElements>
    <a:clrScheme name="Custom 8">
      <a:dk1>
        <a:srgbClr val="000000"/>
      </a:dk1>
      <a:lt1>
        <a:srgbClr val="FFFFFF"/>
      </a:lt1>
      <a:dk2>
        <a:srgbClr val="04006B"/>
      </a:dk2>
      <a:lt2>
        <a:srgbClr val="F9F3EE"/>
      </a:lt2>
      <a:accent1>
        <a:srgbClr val="150DFF"/>
      </a:accent1>
      <a:accent2>
        <a:srgbClr val="5028F0"/>
      </a:accent2>
      <a:accent3>
        <a:srgbClr val="DE6C95"/>
      </a:accent3>
      <a:accent4>
        <a:srgbClr val="FF9C78"/>
      </a:accent4>
      <a:accent5>
        <a:srgbClr val="FFC100"/>
      </a:accent5>
      <a:accent6>
        <a:srgbClr val="00E0FF"/>
      </a:accent6>
      <a:hlink>
        <a:srgbClr val="150DFF"/>
      </a:hlink>
      <a:folHlink>
        <a:srgbClr val="B1AEF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smtClean="0">
            <a:latin typeface="Inter" panose="02000503000000020004" pitchFamily="2" charset="0"/>
            <a:ea typeface="Inter" panose="02000503000000020004" pitchFamily="2" charset="0"/>
          </a:defRPr>
        </a:defPPr>
      </a:lstStyle>
      <a:style>
        <a:lnRef idx="2">
          <a:schemeClr val="accent1">
            <a:shade val="15000"/>
          </a:schemeClr>
        </a:lnRef>
        <a:fillRef idx="1">
          <a:schemeClr val="accent1"/>
        </a:fillRef>
        <a:effectRef idx="0">
          <a:schemeClr val="accent1"/>
        </a:effectRef>
        <a:fontRef idx="minor">
          <a:schemeClr val="lt1"/>
        </a:fontRef>
      </a:style>
    </a:spDef>
    <a:lnDef>
      <a:spPr>
        <a:ln w="12700">
          <a:solidFill>
            <a:schemeClr val="tx2">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lIns="0" tIns="0" rIns="0" bIns="0" rtlCol="0">
        <a:noAutofit/>
      </a:bodyPr>
      <a:lstStyle>
        <a:defPPr marL="0" marR="0" indent="0" algn="l" defTabSz="914400" rtl="0" eaLnBrk="1" fontAlgn="auto" latinLnBrk="0" hangingPunct="1">
          <a:lnSpc>
            <a:spcPct val="110000"/>
          </a:lnSpc>
          <a:spcBef>
            <a:spcPts val="0"/>
          </a:spcBef>
          <a:spcAft>
            <a:spcPts val="800"/>
          </a:spcAft>
          <a:buClrTx/>
          <a:buSzTx/>
          <a:buFontTx/>
          <a:buNone/>
          <a:tabLst/>
          <a:defRPr kumimoji="0" sz="1200" b="0" i="0" u="none" strike="noStrike" kern="1200" cap="none" normalizeH="0" baseline="0" noProof="0" dirty="0" err="1" smtClean="0">
            <a:ln>
              <a:noFill/>
            </a:ln>
            <a:solidFill>
              <a:schemeClr val="tx2"/>
            </a:solidFill>
            <a:effectLst/>
            <a:uLnTx/>
            <a:uFillTx/>
            <a:latin typeface="Inter" panose="02000503000000020004" pitchFamily="2" charset="0"/>
            <a:ea typeface="Inter" panose="02000503000000020004" pitchFamily="2" charset="0"/>
            <a:cs typeface="+mn-cs"/>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DE42B9EFF69464DB48AA404439DCA19" ma:contentTypeVersion="20" ma:contentTypeDescription="Create a new document." ma:contentTypeScope="" ma:versionID="bd6d9d441ad87c2776da5ad234b4d2be">
  <xsd:schema xmlns:xsd="http://www.w3.org/2001/XMLSchema" xmlns:xs="http://www.w3.org/2001/XMLSchema" xmlns:p="http://schemas.microsoft.com/office/2006/metadata/properties" xmlns:ns1="http://schemas.microsoft.com/sharepoint/v3" xmlns:ns2="474786e1-168e-4fa7-9e79-5b2be045fc5a" xmlns:ns3="8a9439fc-4bf3-4d99-8382-79cfa28b2c2c" targetNamespace="http://schemas.microsoft.com/office/2006/metadata/properties" ma:root="true" ma:fieldsID="7a7ac8418384faab8c480cb785c2724b" ns1:_="" ns2:_="" ns3:_="">
    <xsd:import namespace="http://schemas.microsoft.com/sharepoint/v3"/>
    <xsd:import namespace="474786e1-168e-4fa7-9e79-5b2be045fc5a"/>
    <xsd:import namespace="8a9439fc-4bf3-4d99-8382-79cfa28b2c2c"/>
    <xsd:element name="properties">
      <xsd:complexType>
        <xsd:sequence>
          <xsd:element name="documentManagement">
            <xsd:complexType>
              <xsd:all>
                <xsd:element ref="ns2:Description" minOccurs="0"/>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Owner" minOccurs="0"/>
                <xsd:element ref="ns2:lcf76f155ced4ddcb4097134ff3c332f" minOccurs="0"/>
                <xsd:element ref="ns3:TaxCatchAll" minOccurs="0"/>
                <xsd:element ref="ns2:MediaServiceOCR" minOccurs="0"/>
                <xsd:element ref="ns2:MediaServiceLocation" minOccurs="0"/>
                <xsd:element ref="ns1:_ip_UnifiedCompliancePolicyProperties" minOccurs="0"/>
                <xsd:element ref="ns1:_ip_UnifiedCompliancePolicyUIAc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5" nillable="true" ma:displayName="Unified Compliance Policy Properties" ma:hidden="true" ma:internalName="_ip_UnifiedCompliancePolicyProperties">
      <xsd:simpleType>
        <xsd:restriction base="dms:Note"/>
      </xsd:simpleType>
    </xsd:element>
    <xsd:element name="_ip_UnifiedCompliancePolicyUIAction" ma:index="2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4786e1-168e-4fa7-9e79-5b2be045fc5a" elementFormDefault="qualified">
    <xsd:import namespace="http://schemas.microsoft.com/office/2006/documentManagement/types"/>
    <xsd:import namespace="http://schemas.microsoft.com/office/infopath/2007/PartnerControls"/>
    <xsd:element name="Description" ma:index="8" nillable="true" ma:displayName="Description " ma:description="Additional details where it applys." ma:format="Dropdown" ma:internalName="Description">
      <xsd:simpleType>
        <xsd:restriction base="dms:Note">
          <xsd:maxLength value="255"/>
        </xsd:restriction>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Owner" ma:index="19" nillable="true" ma:displayName="Owner" ma:format="Dropdown" ma:list="UserInfo" ma:SharePointGroup="0"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0826ec5c-493e-4660-b891-f5a407c63b88"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element name="MediaServiceLocation" ma:index="24" nillable="true" ma:displayName="Location" ma:indexed="true" ma:internalName="MediaServiceLocation" ma:readOnly="true">
      <xsd:simpleType>
        <xsd:restriction base="dms:Text"/>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a9439fc-4bf3-4d99-8382-79cfa28b2c2c"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e5f81bc7-d03e-4b09-8288-825026f6d225}" ma:internalName="TaxCatchAll" ma:showField="CatchAllData" ma:web="8a9439fc-4bf3-4d99-8382-79cfa28b2c2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8a9439fc-4bf3-4d99-8382-79cfa28b2c2c" xsi:nil="true"/>
    <_ip_UnifiedCompliancePolicyUIAction xmlns="http://schemas.microsoft.com/sharepoint/v3" xsi:nil="true"/>
    <_ip_UnifiedCompliancePolicyProperties xmlns="http://schemas.microsoft.com/sharepoint/v3" xsi:nil="true"/>
    <Description xmlns="474786e1-168e-4fa7-9e79-5b2be045fc5a" xsi:nil="true"/>
    <Owner xmlns="474786e1-168e-4fa7-9e79-5b2be045fc5a">
      <UserInfo>
        <DisplayName/>
        <AccountId xsi:nil="true"/>
        <AccountType/>
      </UserInfo>
    </Owner>
    <lcf76f155ced4ddcb4097134ff3c332f xmlns="474786e1-168e-4fa7-9e79-5b2be045fc5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58EA700-D6D3-4E54-BC1C-3D98336B80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74786e1-168e-4fa7-9e79-5b2be045fc5a"/>
    <ds:schemaRef ds:uri="8a9439fc-4bf3-4d99-8382-79cfa28b2c2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427BDA-E289-4123-9403-4E2C15BEEA75}">
  <ds:schemaRefs>
    <ds:schemaRef ds:uri="http://schemas.microsoft.com/sharepoint/v3/contenttype/forms"/>
  </ds:schemaRefs>
</ds:datastoreItem>
</file>

<file path=customXml/itemProps3.xml><?xml version="1.0" encoding="utf-8"?>
<ds:datastoreItem xmlns:ds="http://schemas.openxmlformats.org/officeDocument/2006/customXml" ds:itemID="{F2817745-F40C-4AC3-B5CB-5BB27ADCAA2B}">
  <ds:schemaRefs>
    <ds:schemaRef ds:uri="http://www.w3.org/XML/1998/namespace"/>
    <ds:schemaRef ds:uri="http://purl.org/dc/terms/"/>
    <ds:schemaRef ds:uri="http://schemas.openxmlformats.org/package/2006/metadata/core-properties"/>
    <ds:schemaRef ds:uri="http://schemas.microsoft.com/office/2006/documentManagement/types"/>
    <ds:schemaRef ds:uri="http://purl.org/dc/elements/1.1/"/>
    <ds:schemaRef ds:uri="474786e1-168e-4fa7-9e79-5b2be045fc5a"/>
    <ds:schemaRef ds:uri="http://schemas.microsoft.com/sharepoint/v3"/>
    <ds:schemaRef ds:uri="http://schemas.microsoft.com/office/infopath/2007/PartnerControls"/>
    <ds:schemaRef ds:uri="8a9439fc-4bf3-4d99-8382-79cfa28b2c2c"/>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10467</TotalTime>
  <Words>1433</Words>
  <Application>Microsoft Office PowerPoint</Application>
  <PresentationFormat>Widescreen</PresentationFormat>
  <Paragraphs>145</Paragraphs>
  <Slides>20</Slides>
  <Notes>11</Notes>
  <HiddenSlides>5</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Inter</vt:lpstr>
      <vt:lpstr>Inter Black</vt:lpstr>
      <vt:lpstr>Inter ExtraBold</vt:lpstr>
      <vt:lpstr>GTM 2024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Sabina Naroditsky</dc:creator>
  <cp:lastModifiedBy>Naroditsky, Sabina</cp:lastModifiedBy>
  <cp:revision>50</cp:revision>
  <dcterms:created xsi:type="dcterms:W3CDTF">2024-03-26T20:52:46Z</dcterms:created>
  <dcterms:modified xsi:type="dcterms:W3CDTF">2025-05-05T16:24:09Z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0x0101007DE42B9EFF69464DB48AA404439DCA19</vt:lpwstr>
  </property>
</Properties>
</file>